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93" r:id="rId2"/>
    <p:sldId id="305" r:id="rId3"/>
    <p:sldId id="344" r:id="rId4"/>
    <p:sldId id="296" r:id="rId5"/>
    <p:sldId id="298" r:id="rId6"/>
    <p:sldId id="340" r:id="rId7"/>
    <p:sldId id="345" r:id="rId8"/>
    <p:sldId id="297" r:id="rId9"/>
    <p:sldId id="341" r:id="rId10"/>
    <p:sldId id="326" r:id="rId11"/>
    <p:sldId id="342" r:id="rId12"/>
    <p:sldId id="343" r:id="rId13"/>
    <p:sldId id="338" r:id="rId14"/>
    <p:sldId id="314" r:id="rId15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85" autoAdjust="0"/>
    <p:restoredTop sz="88271" autoAdjust="0"/>
  </p:normalViewPr>
  <p:slideViewPr>
    <p:cSldViewPr>
      <p:cViewPr varScale="1">
        <p:scale>
          <a:sx n="100" d="100"/>
          <a:sy n="100" d="100"/>
        </p:scale>
        <p:origin x="2094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201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9090F5-C3CE-4D1C-AA08-A4D01D85C67B}" type="datetimeFigureOut">
              <a:rPr lang="fi-FI" smtClean="0"/>
              <a:t>23.11.2021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CD4608-494D-4675-993A-1DA80478D61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148418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13683B-CAD5-426F-82BD-5C91F13B92EE}" type="datetimeFigureOut">
              <a:rPr lang="fi-FI" smtClean="0"/>
              <a:t>23.11.2021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6A4A16-DEEC-4E70-B0F8-48EE45452C4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51515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A4A16-DEEC-4E70-B0F8-48EE45452C47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8119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6A4A16-DEEC-4E70-B0F8-48EE45452C47}" type="slidenum">
              <a:rPr lang="fi-FI" smtClean="0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65011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FF972-A6B5-4361-A4F8-08284B92F6A7}" type="datetimeFigureOut">
              <a:rPr lang="fi-FI" smtClean="0"/>
              <a:t>23.11.2021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C50E5-630F-4A31-97CB-350E54896D65}" type="slidenum">
              <a:rPr lang="fi-FI" smtClean="0"/>
              <a:t>‹#›</a:t>
            </a:fld>
            <a:endParaRPr lang="fi-FI"/>
          </a:p>
        </p:txBody>
      </p:sp>
      <p:sp>
        <p:nvSpPr>
          <p:cNvPr id="7" name="Footer Placeholder 2"/>
          <p:cNvSpPr txBox="1">
            <a:spLocks/>
          </p:cNvSpPr>
          <p:nvPr userDrawn="1"/>
        </p:nvSpPr>
        <p:spPr>
          <a:xfrm>
            <a:off x="107504" y="6309320"/>
            <a:ext cx="8856984" cy="43204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ctr" defTabSz="914400" rtl="0" eaLnBrk="0" latinLnBrk="0" hangingPunct="0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sz="900" dirty="0"/>
              <a:t>©</a:t>
            </a:r>
            <a:r>
              <a:rPr lang="fi-FI" sz="900" dirty="0"/>
              <a:t> 2003-2016 MindFit Consulting Oy • Phone +358 400 752 542 • Mail kari@mindfitconsulting.com • </a:t>
            </a:r>
            <a:r>
              <a:rPr lang="fi-FI" sz="900" u="sng" dirty="0">
                <a:solidFill>
                  <a:schemeClr val="accent3">
                    <a:lumMod val="50000"/>
                  </a:schemeClr>
                </a:solidFill>
              </a:rPr>
              <a:t>www.mindfitconsulting.com</a:t>
            </a:r>
            <a:endParaRPr lang="en-US" sz="900" u="sng" dirty="0">
              <a:solidFill>
                <a:schemeClr val="accent3">
                  <a:lumMod val="50000"/>
                </a:schemeClr>
              </a:solidFill>
            </a:endParaRPr>
          </a:p>
          <a:p>
            <a:pPr eaLnBrk="1" hangingPunct="1"/>
            <a:endParaRPr lang="fi-FI" sz="1000" dirty="0"/>
          </a:p>
          <a:p>
            <a:pPr eaLnBrk="1" hangingPunct="1"/>
            <a:endParaRPr lang="fi-FI" sz="1000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51520" y="6165304"/>
            <a:ext cx="8640960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C:\MindFit\Business_Material\2_Training_Material\MindFit_logo_smal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5040560" cy="2969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3616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FF972-A6B5-4361-A4F8-08284B92F6A7}" type="datetimeFigureOut">
              <a:rPr lang="fi-FI" smtClean="0"/>
              <a:t>23.11.2021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C50E5-630F-4A31-97CB-350E54896D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3498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FF972-A6B5-4361-A4F8-08284B92F6A7}" type="datetimeFigureOut">
              <a:rPr lang="fi-FI" smtClean="0"/>
              <a:t>23.11.2021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C50E5-630F-4A31-97CB-350E54896D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72352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2"/>
          <p:cNvSpPr txBox="1">
            <a:spLocks/>
          </p:cNvSpPr>
          <p:nvPr userDrawn="1"/>
        </p:nvSpPr>
        <p:spPr>
          <a:xfrm>
            <a:off x="107504" y="6309320"/>
            <a:ext cx="8856984" cy="43204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ctr" defTabSz="914400" rtl="0" eaLnBrk="0" latinLnBrk="0" hangingPunct="0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sz="900" dirty="0"/>
              <a:t>©</a:t>
            </a:r>
            <a:r>
              <a:rPr lang="fi-FI" sz="900" dirty="0"/>
              <a:t> 2003-2016 MindFit Consulting Oy • Phone +358 400 752 542 • Mail kari@mindfitconsulting.com • </a:t>
            </a:r>
            <a:r>
              <a:rPr lang="fi-FI" sz="900" u="sng" dirty="0">
                <a:solidFill>
                  <a:schemeClr val="accent3">
                    <a:lumMod val="50000"/>
                  </a:schemeClr>
                </a:solidFill>
              </a:rPr>
              <a:t>www.mindfitconsulting.com</a:t>
            </a:r>
            <a:endParaRPr lang="en-US" sz="900" u="sng" dirty="0">
              <a:solidFill>
                <a:schemeClr val="accent3">
                  <a:lumMod val="50000"/>
                </a:schemeClr>
              </a:solidFill>
            </a:endParaRPr>
          </a:p>
          <a:p>
            <a:pPr eaLnBrk="1" hangingPunct="1"/>
            <a:endParaRPr lang="fi-FI" sz="1000" dirty="0"/>
          </a:p>
          <a:p>
            <a:pPr eaLnBrk="1" hangingPunct="1"/>
            <a:endParaRPr lang="fi-FI" sz="1000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51520" y="6165304"/>
            <a:ext cx="8640960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682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FF972-A6B5-4361-A4F8-08284B92F6A7}" type="datetimeFigureOut">
              <a:rPr lang="fi-FI" smtClean="0"/>
              <a:t>23.11.2021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C50E5-630F-4A31-97CB-350E54896D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1875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FF972-A6B5-4361-A4F8-08284B92F6A7}" type="datetimeFigureOut">
              <a:rPr lang="fi-FI" smtClean="0"/>
              <a:t>23.11.2021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C50E5-630F-4A31-97CB-350E54896D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01063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FF972-A6B5-4361-A4F8-08284B92F6A7}" type="datetimeFigureOut">
              <a:rPr lang="fi-FI" smtClean="0"/>
              <a:t>23.11.2021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C50E5-630F-4A31-97CB-350E54896D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99372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FF972-A6B5-4361-A4F8-08284B92F6A7}" type="datetimeFigureOut">
              <a:rPr lang="fi-FI" smtClean="0"/>
              <a:t>23.11.2021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C50E5-630F-4A31-97CB-350E54896D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4469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FF972-A6B5-4361-A4F8-08284B92F6A7}" type="datetimeFigureOut">
              <a:rPr lang="fi-FI" smtClean="0"/>
              <a:t>23.11.2021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C50E5-630F-4A31-97CB-350E54896D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91407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FF972-A6B5-4361-A4F8-08284B92F6A7}" type="datetimeFigureOut">
              <a:rPr lang="fi-FI" smtClean="0"/>
              <a:t>23.11.2021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C50E5-630F-4A31-97CB-350E54896D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85132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FF972-A6B5-4361-A4F8-08284B92F6A7}" type="datetimeFigureOut">
              <a:rPr lang="fi-FI" smtClean="0"/>
              <a:t>23.11.2021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C50E5-630F-4A31-97CB-350E54896D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81868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8FF972-A6B5-4361-A4F8-08284B92F6A7}" type="datetimeFigureOut">
              <a:rPr lang="fi-FI" smtClean="0"/>
              <a:t>23.11.2021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2C50E5-630F-4A31-97CB-350E54896D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91627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dJIvDTOrEE" TargetMode="External"/><Relationship Id="rId2" Type="http://schemas.openxmlformats.org/officeDocument/2006/relationships/hyperlink" Target="http://www.yardmate.fi/en/artwav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hyperlink" Target="https://www.youtube.com/watch?v=7OCNJ1QIYUc&amp;t=53s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ardmate.fi/" TargetMode="External"/><Relationship Id="rId2" Type="http://schemas.openxmlformats.org/officeDocument/2006/relationships/hyperlink" Target="mailto:kari.harkonen@yardmate.fi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hyperlink" Target="http://www.mindfitconsulting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imsite.com/brouchure" TargetMode="External"/><Relationship Id="rId2" Type="http://schemas.openxmlformats.org/officeDocument/2006/relationships/hyperlink" Target="http://www.yardmate.fi/en/sim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hyperlink" Target="https://www.simsite.com/reference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2329453-5AF2-43F8-82FB-2D964A239A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468544" cy="6890827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0CD8B05-C894-4226-A625-4B6D1DF6FC05}"/>
              </a:ext>
            </a:extLst>
          </p:cNvPr>
          <p:cNvSpPr/>
          <p:nvPr/>
        </p:nvSpPr>
        <p:spPr>
          <a:xfrm>
            <a:off x="7198244" y="958206"/>
            <a:ext cx="1816326" cy="1475333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Shipyards, </a:t>
            </a:r>
            <a:br>
              <a:rPr lang="en-GB" dirty="0"/>
            </a:br>
            <a:r>
              <a:rPr lang="en-GB" dirty="0"/>
              <a:t>Cruise Lines, Airlines, Industry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E767434-D959-489C-87F2-7E0E3656C1B1}"/>
              </a:ext>
            </a:extLst>
          </p:cNvPr>
          <p:cNvSpPr/>
          <p:nvPr/>
        </p:nvSpPr>
        <p:spPr>
          <a:xfrm>
            <a:off x="7781798" y="4307690"/>
            <a:ext cx="1327808" cy="647489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Sub-contractors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E26091-FA7A-48A5-91B1-ACF1058C3D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242" y="3025672"/>
            <a:ext cx="737058" cy="723657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6983B5C8-A501-4D24-9970-D29EA698C9C6}"/>
              </a:ext>
            </a:extLst>
          </p:cNvPr>
          <p:cNvSpPr/>
          <p:nvPr/>
        </p:nvSpPr>
        <p:spPr>
          <a:xfrm>
            <a:off x="7612864" y="2875169"/>
            <a:ext cx="219374" cy="2236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C2D7156-F6B8-4C97-AD8C-BD797929A73A}"/>
              </a:ext>
            </a:extLst>
          </p:cNvPr>
          <p:cNvSpPr/>
          <p:nvPr/>
        </p:nvSpPr>
        <p:spPr>
          <a:xfrm>
            <a:off x="7996720" y="2761063"/>
            <a:ext cx="219374" cy="2236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EE9B6DA-2915-4B31-A7F4-FA3764CADA27}"/>
              </a:ext>
            </a:extLst>
          </p:cNvPr>
          <p:cNvSpPr/>
          <p:nvPr/>
        </p:nvSpPr>
        <p:spPr>
          <a:xfrm>
            <a:off x="7424225" y="3260262"/>
            <a:ext cx="219374" cy="2236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9E4D7DE-D3DF-489A-AED4-D74CC3DDAB04}"/>
              </a:ext>
            </a:extLst>
          </p:cNvPr>
          <p:cNvSpPr/>
          <p:nvPr/>
        </p:nvSpPr>
        <p:spPr>
          <a:xfrm>
            <a:off x="7540856" y="3645024"/>
            <a:ext cx="219374" cy="2236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92816D8-2FBA-4A1C-893A-3FF64B1DC6D6}"/>
              </a:ext>
            </a:extLst>
          </p:cNvPr>
          <p:cNvSpPr/>
          <p:nvPr/>
        </p:nvSpPr>
        <p:spPr>
          <a:xfrm>
            <a:off x="8336294" y="2886101"/>
            <a:ext cx="219374" cy="2236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2172EE2-10B7-4E10-9834-58C6AF8A62EC}"/>
              </a:ext>
            </a:extLst>
          </p:cNvPr>
          <p:cNvSpPr/>
          <p:nvPr/>
        </p:nvSpPr>
        <p:spPr>
          <a:xfrm>
            <a:off x="8480310" y="3280454"/>
            <a:ext cx="219374" cy="2236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60345B4-5F5B-4742-8F0A-BF83B1A2B8E1}"/>
              </a:ext>
            </a:extLst>
          </p:cNvPr>
          <p:cNvSpPr/>
          <p:nvPr/>
        </p:nvSpPr>
        <p:spPr>
          <a:xfrm>
            <a:off x="8336294" y="3645024"/>
            <a:ext cx="219374" cy="2236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43DD0E5-8F23-4ECE-A340-B4544726AF96}"/>
              </a:ext>
            </a:extLst>
          </p:cNvPr>
          <p:cNvSpPr/>
          <p:nvPr/>
        </p:nvSpPr>
        <p:spPr>
          <a:xfrm>
            <a:off x="7959084" y="3774399"/>
            <a:ext cx="219374" cy="2236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FECB269-857C-4499-8676-41EC8A045CF2}"/>
              </a:ext>
            </a:extLst>
          </p:cNvPr>
          <p:cNvCxnSpPr>
            <a:cxnSpLocks/>
          </p:cNvCxnSpPr>
          <p:nvPr/>
        </p:nvCxnSpPr>
        <p:spPr>
          <a:xfrm flipH="1" flipV="1">
            <a:off x="7533912" y="2420888"/>
            <a:ext cx="1" cy="918987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75F8417-A363-4AC8-909B-FE41F53A7883}"/>
              </a:ext>
            </a:extLst>
          </p:cNvPr>
          <p:cNvCxnSpPr>
            <a:cxnSpLocks/>
          </p:cNvCxnSpPr>
          <p:nvPr/>
        </p:nvCxnSpPr>
        <p:spPr>
          <a:xfrm flipH="1" flipV="1">
            <a:off x="7700242" y="2393443"/>
            <a:ext cx="11403" cy="603509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5ABF404-1DBB-46BB-850A-F6282B8FBF52}"/>
              </a:ext>
            </a:extLst>
          </p:cNvPr>
          <p:cNvCxnSpPr>
            <a:cxnSpLocks/>
          </p:cNvCxnSpPr>
          <p:nvPr/>
        </p:nvCxnSpPr>
        <p:spPr>
          <a:xfrm flipV="1">
            <a:off x="8632722" y="2348880"/>
            <a:ext cx="0" cy="984741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4E753A7-DCB6-48DD-8C19-B1B5484A9B4A}"/>
              </a:ext>
            </a:extLst>
          </p:cNvPr>
          <p:cNvCxnSpPr>
            <a:cxnSpLocks/>
          </p:cNvCxnSpPr>
          <p:nvPr/>
        </p:nvCxnSpPr>
        <p:spPr>
          <a:xfrm flipH="1" flipV="1">
            <a:off x="8452584" y="2393443"/>
            <a:ext cx="7848" cy="635445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9957B50-D59D-49DA-A52E-902421627F24}"/>
              </a:ext>
            </a:extLst>
          </p:cNvPr>
          <p:cNvCxnSpPr>
            <a:cxnSpLocks/>
          </p:cNvCxnSpPr>
          <p:nvPr/>
        </p:nvCxnSpPr>
        <p:spPr>
          <a:xfrm flipH="1" flipV="1">
            <a:off x="8241278" y="3571488"/>
            <a:ext cx="257572" cy="836215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571F4D1-16BA-4D93-8D74-2D1EF8AD8076}"/>
              </a:ext>
            </a:extLst>
          </p:cNvPr>
          <p:cNvCxnSpPr>
            <a:cxnSpLocks/>
          </p:cNvCxnSpPr>
          <p:nvPr/>
        </p:nvCxnSpPr>
        <p:spPr>
          <a:xfrm flipH="1" flipV="1">
            <a:off x="8089489" y="2420888"/>
            <a:ext cx="16918" cy="510862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FDDFFB3-0C40-4838-ADB8-8F0018AB339D}"/>
              </a:ext>
            </a:extLst>
          </p:cNvPr>
          <p:cNvCxnSpPr>
            <a:cxnSpLocks/>
          </p:cNvCxnSpPr>
          <p:nvPr/>
        </p:nvCxnSpPr>
        <p:spPr>
          <a:xfrm flipH="1" flipV="1">
            <a:off x="7552479" y="3395611"/>
            <a:ext cx="98762" cy="384762"/>
          </a:xfrm>
          <a:prstGeom prst="straightConnector1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7ADC9E8-64E9-4585-AE79-AB40B38A56B9}"/>
              </a:ext>
            </a:extLst>
          </p:cNvPr>
          <p:cNvCxnSpPr>
            <a:cxnSpLocks/>
            <a:endCxn id="9" idx="5"/>
          </p:cNvCxnSpPr>
          <p:nvPr/>
        </p:nvCxnSpPr>
        <p:spPr>
          <a:xfrm flipH="1" flipV="1">
            <a:off x="7611472" y="3451158"/>
            <a:ext cx="476026" cy="391216"/>
          </a:xfrm>
          <a:prstGeom prst="straightConnector1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CA8986F-070B-4641-B7E7-3F4C00DA228E}"/>
              </a:ext>
            </a:extLst>
          </p:cNvPr>
          <p:cNvCxnSpPr>
            <a:cxnSpLocks/>
            <a:endCxn id="12" idx="4"/>
          </p:cNvCxnSpPr>
          <p:nvPr/>
        </p:nvCxnSpPr>
        <p:spPr>
          <a:xfrm flipV="1">
            <a:off x="8437300" y="3504103"/>
            <a:ext cx="152697" cy="243260"/>
          </a:xfrm>
          <a:prstGeom prst="straightConnector1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Graphic 23" descr="Group">
            <a:extLst>
              <a:ext uri="{FF2B5EF4-FFF2-40B4-BE49-F238E27FC236}">
                <a16:creationId xmlns:a16="http://schemas.microsoft.com/office/drawing/2014/main" id="{159F9050-FB43-4654-A439-DB136732A9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84113" y="4939036"/>
            <a:ext cx="914400" cy="91440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684C3FD1-1043-4EE8-9EBA-5AFAA3315911}"/>
              </a:ext>
            </a:extLst>
          </p:cNvPr>
          <p:cNvSpPr txBox="1"/>
          <p:nvPr/>
        </p:nvSpPr>
        <p:spPr>
          <a:xfrm>
            <a:off x="7183498" y="5604315"/>
            <a:ext cx="1196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Resources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69F3512-3A96-418B-B5C3-42D229C171F0}"/>
              </a:ext>
            </a:extLst>
          </p:cNvPr>
          <p:cNvCxnSpPr>
            <a:cxnSpLocks/>
          </p:cNvCxnSpPr>
          <p:nvPr/>
        </p:nvCxnSpPr>
        <p:spPr>
          <a:xfrm flipV="1">
            <a:off x="7616737" y="3645026"/>
            <a:ext cx="195525" cy="1432011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425A411D-F6D5-4A47-B2A8-81F77BF61A47}"/>
              </a:ext>
            </a:extLst>
          </p:cNvPr>
          <p:cNvSpPr/>
          <p:nvPr/>
        </p:nvSpPr>
        <p:spPr>
          <a:xfrm>
            <a:off x="5870436" y="5853436"/>
            <a:ext cx="1421234" cy="64748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Innovations,</a:t>
            </a:r>
            <a:r>
              <a:rPr lang="en-GB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dirty="0">
                <a:solidFill>
                  <a:schemeClr val="tx1"/>
                </a:solidFill>
              </a:rPr>
              <a:t>patents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67D059B4-BC92-4596-9762-3B94183C64A9}"/>
              </a:ext>
            </a:extLst>
          </p:cNvPr>
          <p:cNvCxnSpPr>
            <a:cxnSpLocks/>
          </p:cNvCxnSpPr>
          <p:nvPr/>
        </p:nvCxnSpPr>
        <p:spPr>
          <a:xfrm flipV="1">
            <a:off x="7074209" y="3886223"/>
            <a:ext cx="576334" cy="191904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8A5CD7BE-ABC4-43B4-A683-C6CC626E1A8F}"/>
              </a:ext>
            </a:extLst>
          </p:cNvPr>
          <p:cNvCxnSpPr>
            <a:cxnSpLocks/>
          </p:cNvCxnSpPr>
          <p:nvPr/>
        </p:nvCxnSpPr>
        <p:spPr>
          <a:xfrm flipV="1">
            <a:off x="891727" y="5550270"/>
            <a:ext cx="0" cy="54337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899E09F6-6F69-4A25-AA78-4DDE02C1DD74}"/>
              </a:ext>
            </a:extLst>
          </p:cNvPr>
          <p:cNvCxnSpPr>
            <a:cxnSpLocks/>
          </p:cNvCxnSpPr>
          <p:nvPr/>
        </p:nvCxnSpPr>
        <p:spPr>
          <a:xfrm flipV="1">
            <a:off x="899471" y="4918998"/>
            <a:ext cx="0" cy="543370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7DC6143B-1A6D-4BCB-87EA-37612848DB03}"/>
              </a:ext>
            </a:extLst>
          </p:cNvPr>
          <p:cNvCxnSpPr>
            <a:cxnSpLocks/>
          </p:cNvCxnSpPr>
          <p:nvPr/>
        </p:nvCxnSpPr>
        <p:spPr>
          <a:xfrm flipH="1" flipV="1">
            <a:off x="891727" y="4236891"/>
            <a:ext cx="7744" cy="565887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FF179ED0-4FE0-426B-8B05-12DF8DF69859}"/>
              </a:ext>
            </a:extLst>
          </p:cNvPr>
          <p:cNvSpPr txBox="1"/>
          <p:nvPr/>
        </p:nvSpPr>
        <p:spPr>
          <a:xfrm>
            <a:off x="965682" y="4357798"/>
            <a:ext cx="1196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Prospects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60E9BD6-98BF-465E-B81A-A00E330D495A}"/>
              </a:ext>
            </a:extLst>
          </p:cNvPr>
          <p:cNvSpPr txBox="1"/>
          <p:nvPr/>
        </p:nvSpPr>
        <p:spPr>
          <a:xfrm>
            <a:off x="945487" y="5003515"/>
            <a:ext cx="1196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FFFF00"/>
                </a:solidFill>
              </a:rPr>
              <a:t>Potential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81B00B7-E733-4424-B036-97340140B9AD}"/>
              </a:ext>
            </a:extLst>
          </p:cNvPr>
          <p:cNvSpPr txBox="1"/>
          <p:nvPr/>
        </p:nvSpPr>
        <p:spPr>
          <a:xfrm>
            <a:off x="891727" y="5391771"/>
            <a:ext cx="192120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00B050"/>
                </a:solidFill>
              </a:rPr>
              <a:t>Strong</a:t>
            </a:r>
            <a:r>
              <a:rPr lang="en-GB" dirty="0">
                <a:solidFill>
                  <a:srgbClr val="00B050"/>
                </a:solidFill>
              </a:rPr>
              <a:t> recommendation</a:t>
            </a:r>
          </a:p>
          <a:p>
            <a:pPr algn="ctr"/>
            <a:endParaRPr lang="en-GB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346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30" grpId="0"/>
      <p:bldP spid="34" grpId="0" animBg="1"/>
      <p:bldP spid="47" grpId="0"/>
      <p:bldP spid="48" grpId="0"/>
      <p:bldP spid="4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480209-8E66-4EE3-AB3D-2870FE683B24}"/>
              </a:ext>
            </a:extLst>
          </p:cNvPr>
          <p:cNvSpPr txBox="1"/>
          <p:nvPr/>
        </p:nvSpPr>
        <p:spPr>
          <a:xfrm>
            <a:off x="971600" y="980728"/>
            <a:ext cx="7704856" cy="43396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sz="3000" dirty="0"/>
              <a:t>	  </a:t>
            </a:r>
            <a:r>
              <a:rPr lang="fi-FI" sz="3000" b="1" dirty="0">
                <a:solidFill>
                  <a:srgbClr val="0070C0"/>
                </a:solidFill>
              </a:rPr>
              <a:t>YardMate - SIMS</a:t>
            </a:r>
          </a:p>
          <a:p>
            <a:br>
              <a:rPr lang="fi-FI" sz="2000" b="1" dirty="0"/>
            </a:br>
            <a:r>
              <a:rPr lang="fi-FI" sz="2000" b="1" dirty="0" err="1"/>
              <a:t>Savings</a:t>
            </a:r>
            <a:r>
              <a:rPr lang="fi-FI" sz="2000" b="1" dirty="0"/>
              <a:t> </a:t>
            </a:r>
            <a:r>
              <a:rPr lang="fi-FI" sz="2000" b="1" dirty="0" err="1"/>
              <a:t>based</a:t>
            </a:r>
            <a:r>
              <a:rPr lang="fi-FI" sz="2000" b="1" dirty="0"/>
              <a:t> on </a:t>
            </a:r>
            <a:r>
              <a:rPr lang="fi-FI" sz="2000" b="1" dirty="0" err="1"/>
              <a:t>impeller</a:t>
            </a:r>
            <a:r>
              <a:rPr lang="fi-FI" sz="2000" b="1" dirty="0"/>
              <a:t> and </a:t>
            </a:r>
            <a:r>
              <a:rPr lang="fi-FI" sz="2000" b="1" dirty="0" err="1"/>
              <a:t>casing</a:t>
            </a:r>
            <a:r>
              <a:rPr lang="fi-FI" sz="2000" b="1" dirty="0"/>
              <a:t> </a:t>
            </a:r>
            <a:r>
              <a:rPr lang="fi-FI" sz="2000" b="1" dirty="0" err="1"/>
              <a:t>ring</a:t>
            </a:r>
            <a:r>
              <a:rPr lang="fi-FI" sz="2000" b="1" dirty="0"/>
              <a:t> </a:t>
            </a:r>
            <a:r>
              <a:rPr lang="fi-FI" sz="2000" b="1" dirty="0" err="1"/>
              <a:t>replacement</a:t>
            </a:r>
            <a:br>
              <a:rPr lang="fi-FI" sz="2000" b="1" dirty="0"/>
            </a:br>
            <a:endParaRPr lang="fi-FI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dirty="0"/>
              <a:t>During the 4 years the savings per one (1) pump</a:t>
            </a:r>
          </a:p>
          <a:p>
            <a:r>
              <a:rPr lang="en-GB" sz="1400" dirty="0"/>
              <a:t>- about 10 000 USD (maintenance) </a:t>
            </a:r>
          </a:p>
          <a:p>
            <a:r>
              <a:rPr lang="en-GB" sz="1400" dirty="0"/>
              <a:t>- about 24 000 USD (energy) </a:t>
            </a:r>
          </a:p>
          <a:p>
            <a:r>
              <a:rPr lang="en-GB" sz="1400" dirty="0"/>
              <a:t>-&gt; savings per pump ~34 000 </a:t>
            </a:r>
            <a:r>
              <a:rPr lang="en-GB" sz="1400" dirty="0" err="1"/>
              <a:t>eur</a:t>
            </a:r>
            <a:endParaRPr lang="en-GB" sz="1400" dirty="0"/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Savings </a:t>
            </a:r>
            <a:br>
              <a:rPr lang="en-GB" dirty="0"/>
            </a:br>
            <a:r>
              <a:rPr lang="en-GB" dirty="0"/>
              <a:t>per one vessel / ship</a:t>
            </a:r>
            <a:br>
              <a:rPr lang="en-GB" dirty="0"/>
            </a:br>
            <a:r>
              <a:rPr lang="en-GB" b="1" dirty="0"/>
              <a:t>If 100 pumps </a:t>
            </a:r>
            <a:br>
              <a:rPr lang="en-GB" b="1" dirty="0"/>
            </a:br>
            <a:r>
              <a:rPr lang="en-GB" b="1" dirty="0"/>
              <a:t>-&gt; </a:t>
            </a:r>
            <a:r>
              <a:rPr lang="en-GB" b="1" dirty="0">
                <a:solidFill>
                  <a:srgbClr val="00B050"/>
                </a:solidFill>
              </a:rPr>
              <a:t>savings 3.400.000 USD</a:t>
            </a:r>
          </a:p>
          <a:p>
            <a:pPr lvl="0"/>
            <a:endParaRPr lang="fi-FI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fi-F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5814F4-2122-4B69-8E6E-E796DF14D4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888" y="2708919"/>
            <a:ext cx="5435436" cy="38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048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156294F-A230-4D29-8DCB-EE87DE294CA5}"/>
              </a:ext>
            </a:extLst>
          </p:cNvPr>
          <p:cNvSpPr txBox="1"/>
          <p:nvPr/>
        </p:nvSpPr>
        <p:spPr>
          <a:xfrm>
            <a:off x="971600" y="980728"/>
            <a:ext cx="7704856" cy="5509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sz="3000" dirty="0"/>
              <a:t>	  </a:t>
            </a:r>
            <a:r>
              <a:rPr lang="fi-FI" sz="3000" b="1" dirty="0">
                <a:solidFill>
                  <a:srgbClr val="0070C0"/>
                </a:solidFill>
              </a:rPr>
              <a:t>YardMate – </a:t>
            </a:r>
            <a:r>
              <a:rPr lang="fi-FI" sz="3000" b="1" dirty="0" err="1">
                <a:solidFill>
                  <a:srgbClr val="0070C0"/>
                </a:solidFill>
              </a:rPr>
              <a:t>Artwave</a:t>
            </a:r>
            <a:r>
              <a:rPr lang="fi-FI" sz="3000" b="1" dirty="0">
                <a:solidFill>
                  <a:srgbClr val="0070C0"/>
                </a:solidFill>
              </a:rPr>
              <a:t> </a:t>
            </a:r>
            <a:r>
              <a:rPr lang="fi-FI" sz="3000" b="1" dirty="0" err="1">
                <a:solidFill>
                  <a:srgbClr val="0070C0"/>
                </a:solidFill>
              </a:rPr>
              <a:t>Surf</a:t>
            </a:r>
            <a:endParaRPr lang="fi-FI" sz="3000" b="1" dirty="0">
              <a:solidFill>
                <a:srgbClr val="0070C0"/>
              </a:solidFill>
            </a:endParaRPr>
          </a:p>
          <a:p>
            <a:pPr lvl="0"/>
            <a:br>
              <a:rPr lang="fi-FI" sz="2000" b="1" dirty="0"/>
            </a:br>
            <a:r>
              <a:rPr lang="fi-FI" sz="2000" b="1" dirty="0" err="1"/>
              <a:t>Artwave</a:t>
            </a:r>
            <a:r>
              <a:rPr lang="fi-FI" sz="2000" b="1" dirty="0"/>
              <a:t> </a:t>
            </a:r>
            <a:r>
              <a:rPr lang="fi-FI" sz="2000" b="1" dirty="0" err="1"/>
              <a:t>Surf</a:t>
            </a:r>
            <a:r>
              <a:rPr lang="fi-FI" sz="2000" b="1" dirty="0"/>
              <a:t>™ – </a:t>
            </a:r>
            <a:r>
              <a:rPr lang="fi-FI" sz="2000" b="1" dirty="0" err="1"/>
              <a:t>Artificial</a:t>
            </a:r>
            <a:r>
              <a:rPr lang="fi-FI" sz="2000" b="1" dirty="0"/>
              <a:t> </a:t>
            </a:r>
            <a:r>
              <a:rPr lang="fi-FI" sz="2000" b="1" dirty="0" err="1"/>
              <a:t>wave</a:t>
            </a:r>
            <a:r>
              <a:rPr lang="fi-FI" sz="2000" b="1" dirty="0"/>
              <a:t> for </a:t>
            </a:r>
            <a:r>
              <a:rPr lang="fi-FI" sz="2000" b="1" dirty="0" err="1"/>
              <a:t>sea</a:t>
            </a:r>
            <a:r>
              <a:rPr lang="fi-FI" sz="2000" b="1" dirty="0"/>
              <a:t>, lake, </a:t>
            </a:r>
            <a:r>
              <a:rPr lang="fi-FI" sz="2000" b="1" dirty="0" err="1"/>
              <a:t>river</a:t>
            </a:r>
            <a:r>
              <a:rPr lang="fi-FI" sz="2000" b="1" dirty="0"/>
              <a:t> </a:t>
            </a:r>
            <a:r>
              <a:rPr lang="fi-FI" sz="2000" b="1" dirty="0" err="1"/>
              <a:t>or</a:t>
            </a:r>
            <a:r>
              <a:rPr lang="fi-FI" sz="2000" b="1" dirty="0"/>
              <a:t> </a:t>
            </a:r>
            <a:r>
              <a:rPr lang="fi-FI" sz="2000" b="1" dirty="0" err="1"/>
              <a:t>any</a:t>
            </a:r>
            <a:r>
              <a:rPr lang="fi-FI" sz="2000" b="1" dirty="0"/>
              <a:t> </a:t>
            </a:r>
            <a:r>
              <a:rPr lang="fi-FI" sz="2000" b="1" dirty="0" err="1"/>
              <a:t>water</a:t>
            </a:r>
            <a:br>
              <a:rPr lang="fi-FI" sz="2000" b="1" dirty="0"/>
            </a:br>
            <a:endParaRPr lang="fi-FI" sz="2000" b="1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i-FI" sz="2000" dirty="0" err="1"/>
              <a:t>Patented</a:t>
            </a:r>
            <a:r>
              <a:rPr lang="fi-FI" sz="2000" dirty="0"/>
              <a:t> </a:t>
            </a:r>
            <a:r>
              <a:rPr lang="fi-FI" sz="2000" dirty="0" err="1"/>
              <a:t>technology</a:t>
            </a:r>
            <a:r>
              <a:rPr lang="fi-FI" sz="2000" dirty="0"/>
              <a:t> for </a:t>
            </a:r>
            <a:r>
              <a:rPr lang="fi-FI" sz="2000" dirty="0" err="1"/>
              <a:t>building</a:t>
            </a:r>
            <a:r>
              <a:rPr lang="fi-FI" sz="2000" dirty="0"/>
              <a:t> </a:t>
            </a:r>
            <a:r>
              <a:rPr lang="fi-FI" sz="2000" dirty="0" err="1"/>
              <a:t>wave</a:t>
            </a:r>
            <a:br>
              <a:rPr lang="fi-FI" sz="2000" dirty="0"/>
            </a:br>
            <a:endParaRPr lang="fi-FI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i-FI" sz="2000" dirty="0"/>
              <a:t>Can </a:t>
            </a:r>
            <a:r>
              <a:rPr lang="fi-FI" sz="2000" dirty="0" err="1"/>
              <a:t>be</a:t>
            </a:r>
            <a:r>
              <a:rPr lang="fi-FI" sz="2000" dirty="0"/>
              <a:t> </a:t>
            </a:r>
            <a:r>
              <a:rPr lang="fi-FI" sz="2000" dirty="0" err="1"/>
              <a:t>installed</a:t>
            </a:r>
            <a:r>
              <a:rPr lang="fi-FI" sz="2000" dirty="0"/>
              <a:t> in </a:t>
            </a:r>
            <a:r>
              <a:rPr lang="fi-FI" sz="2000" dirty="0" err="1"/>
              <a:t>any</a:t>
            </a:r>
            <a:r>
              <a:rPr lang="fi-FI" sz="2000" dirty="0"/>
              <a:t> open </a:t>
            </a:r>
            <a:r>
              <a:rPr lang="fi-FI" sz="2000" dirty="0" err="1"/>
              <a:t>water</a:t>
            </a:r>
            <a:r>
              <a:rPr lang="fi-FI" sz="2000" dirty="0"/>
              <a:t> </a:t>
            </a:r>
            <a:r>
              <a:rPr lang="fi-FI" sz="2000" dirty="0" err="1"/>
              <a:t>or</a:t>
            </a:r>
            <a:r>
              <a:rPr lang="fi-FI" sz="2000" dirty="0"/>
              <a:t> </a:t>
            </a:r>
            <a:r>
              <a:rPr lang="fi-FI" sz="2000" dirty="0" err="1"/>
              <a:t>beach</a:t>
            </a:r>
            <a:br>
              <a:rPr lang="fi-FI" sz="2000" dirty="0"/>
            </a:br>
            <a:br>
              <a:rPr lang="fi-FI" sz="2000" dirty="0"/>
            </a:br>
            <a:endParaRPr lang="fi-FI" sz="2000" dirty="0"/>
          </a:p>
          <a:p>
            <a:pPr marL="3543300" lvl="7" indent="-342900">
              <a:buFont typeface="Arial" panose="020B0604020202020204" pitchFamily="34" charset="0"/>
              <a:buChar char="•"/>
            </a:pPr>
            <a:r>
              <a:rPr lang="fi-FI" dirty="0">
                <a:hlinkClick r:id="rId2"/>
              </a:rPr>
              <a:t>http://www.yardmate.fi/en/artwave</a:t>
            </a:r>
            <a:r>
              <a:rPr lang="fi-FI" dirty="0"/>
              <a:t> </a:t>
            </a:r>
            <a:br>
              <a:rPr lang="fi-FI" dirty="0"/>
            </a:br>
            <a:endParaRPr lang="fi-FI" dirty="0"/>
          </a:p>
          <a:p>
            <a:pPr marL="3543300" lvl="7" indent="-342900">
              <a:buFont typeface="Arial" panose="020B0604020202020204" pitchFamily="34" charset="0"/>
              <a:buChar char="•"/>
            </a:pPr>
            <a:r>
              <a:rPr lang="fi-FI" dirty="0">
                <a:hlinkClick r:id="rId3"/>
              </a:rPr>
              <a:t>https://www.youtube.com/watch?v=ydJIvDTOrEE</a:t>
            </a:r>
            <a:br>
              <a:rPr lang="fi-FI" dirty="0"/>
            </a:br>
            <a:endParaRPr lang="fi-FI" dirty="0"/>
          </a:p>
          <a:p>
            <a:pPr marL="3543300" lvl="7" indent="-342900">
              <a:buFont typeface="Arial" panose="020B0604020202020204" pitchFamily="34" charset="0"/>
              <a:buChar char="•"/>
            </a:pPr>
            <a:r>
              <a:rPr lang="fi-FI" dirty="0">
                <a:hlinkClick r:id="rId4"/>
              </a:rPr>
              <a:t>https://www.youtube.com/watch?v=7OCNJ1QIYUc&amp;t=53s</a:t>
            </a:r>
            <a:endParaRPr lang="fi-FI" dirty="0"/>
          </a:p>
          <a:p>
            <a:pPr marL="3543300" lvl="7" indent="-342900">
              <a:buFont typeface="Arial" panose="020B0604020202020204" pitchFamily="34" charset="0"/>
              <a:buChar char="•"/>
            </a:pPr>
            <a:endParaRPr lang="fi-FI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fi-FI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CDBD86-4E5B-4C5B-86F0-2748FF1B2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5616" y="3384376"/>
            <a:ext cx="3416448" cy="335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90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E7FC20-6EFD-4D08-92FA-3D25D46BE3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988840"/>
            <a:ext cx="8352928" cy="47317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E8F9964-98CA-46F5-84EC-CC75FD472C30}"/>
              </a:ext>
            </a:extLst>
          </p:cNvPr>
          <p:cNvSpPr txBox="1"/>
          <p:nvPr/>
        </p:nvSpPr>
        <p:spPr>
          <a:xfrm>
            <a:off x="886561" y="548680"/>
            <a:ext cx="7704856" cy="14773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sz="3000" dirty="0"/>
              <a:t>	  </a:t>
            </a:r>
            <a:r>
              <a:rPr lang="fi-FI" sz="3000" b="1" dirty="0">
                <a:solidFill>
                  <a:srgbClr val="0070C0"/>
                </a:solidFill>
              </a:rPr>
              <a:t>YardMate - </a:t>
            </a:r>
            <a:r>
              <a:rPr lang="fi-FI" sz="3000" b="1" dirty="0" err="1">
                <a:solidFill>
                  <a:srgbClr val="0070C0"/>
                </a:solidFill>
              </a:rPr>
              <a:t>Kotopro</a:t>
            </a:r>
            <a:endParaRPr lang="fi-FI" sz="3000" b="1" dirty="0">
              <a:solidFill>
                <a:srgbClr val="0070C0"/>
              </a:solidFill>
            </a:endParaRPr>
          </a:p>
          <a:p>
            <a:pPr lvl="0"/>
            <a:br>
              <a:rPr lang="fi-FI" sz="2000" b="1" dirty="0"/>
            </a:br>
            <a:r>
              <a:rPr lang="fi-FI" sz="2000" b="1" dirty="0" err="1"/>
              <a:t>Kotopro</a:t>
            </a:r>
            <a:r>
              <a:rPr lang="fi-FI" sz="2000" b="1" dirty="0"/>
              <a:t> – </a:t>
            </a:r>
            <a:r>
              <a:rPr lang="fi-FI" sz="2000" b="1" dirty="0" err="1"/>
              <a:t>Document</a:t>
            </a:r>
            <a:r>
              <a:rPr lang="fi-FI" sz="2000" b="1" dirty="0"/>
              <a:t> and </a:t>
            </a:r>
            <a:r>
              <a:rPr lang="fi-FI" sz="2000" b="1" dirty="0" err="1"/>
              <a:t>process</a:t>
            </a:r>
            <a:r>
              <a:rPr lang="fi-FI" sz="2000" b="1" dirty="0"/>
              <a:t> </a:t>
            </a:r>
            <a:r>
              <a:rPr lang="fi-FI" sz="2000" b="1" dirty="0" err="1"/>
              <a:t>handler</a:t>
            </a:r>
            <a:endParaRPr lang="fi-FI" sz="2000" b="1" dirty="0"/>
          </a:p>
          <a:p>
            <a:pPr lvl="0"/>
            <a:endParaRPr lang="fi-FI" sz="2000" b="1" dirty="0"/>
          </a:p>
        </p:txBody>
      </p:sp>
    </p:spTree>
    <p:extLst>
      <p:ext uri="{BB962C8B-B14F-4D97-AF65-F5344CB8AC3E}">
        <p14:creationId xmlns:p14="http://schemas.microsoft.com/office/powerpoint/2010/main" val="4168004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9F1D683-D112-4914-B3A5-7D2CD1CDDB4F}"/>
              </a:ext>
            </a:extLst>
          </p:cNvPr>
          <p:cNvSpPr txBox="1"/>
          <p:nvPr/>
        </p:nvSpPr>
        <p:spPr>
          <a:xfrm>
            <a:off x="971600" y="980728"/>
            <a:ext cx="6768752" cy="35702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sz="3000" dirty="0"/>
              <a:t>	  </a:t>
            </a:r>
            <a:r>
              <a:rPr lang="fi-FI" sz="3000" b="1" dirty="0" err="1">
                <a:solidFill>
                  <a:srgbClr val="0070C0"/>
                </a:solidFill>
              </a:rPr>
              <a:t>Customer</a:t>
            </a:r>
            <a:r>
              <a:rPr lang="fi-FI" sz="3000" b="1" dirty="0">
                <a:solidFill>
                  <a:srgbClr val="0070C0"/>
                </a:solidFill>
              </a:rPr>
              <a:t> </a:t>
            </a:r>
            <a:r>
              <a:rPr lang="fi-FI" sz="3000" b="1" dirty="0" err="1">
                <a:solidFill>
                  <a:srgbClr val="0070C0"/>
                </a:solidFill>
              </a:rPr>
              <a:t>baseline</a:t>
            </a:r>
            <a:br>
              <a:rPr lang="fi-FI" sz="3000" b="1" dirty="0">
                <a:solidFill>
                  <a:srgbClr val="0070C0"/>
                </a:solidFill>
              </a:rPr>
            </a:br>
            <a:endParaRPr lang="fi-FI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i-FI" sz="2000" b="1" dirty="0"/>
              <a:t>Royal Caribbean </a:t>
            </a:r>
            <a:r>
              <a:rPr lang="fi-FI" sz="2000" b="1" dirty="0" err="1"/>
              <a:t>Cruises</a:t>
            </a:r>
            <a:br>
              <a:rPr lang="fi-FI" sz="2000" b="1" dirty="0"/>
            </a:br>
            <a:endParaRPr lang="fi-FI" sz="2000" b="1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i-FI" sz="2000" b="1" dirty="0"/>
              <a:t>Rauma </a:t>
            </a:r>
            <a:r>
              <a:rPr lang="fi-FI" sz="2000" b="1" dirty="0" err="1"/>
              <a:t>Marine</a:t>
            </a:r>
            <a:r>
              <a:rPr lang="fi-FI" sz="2000" b="1" dirty="0"/>
              <a:t> </a:t>
            </a:r>
            <a:r>
              <a:rPr lang="fi-FI" sz="2000" b="1" dirty="0" err="1"/>
              <a:t>Constructions</a:t>
            </a:r>
            <a:r>
              <a:rPr lang="fi-FI" sz="2000" b="1" dirty="0"/>
              <a:t> </a:t>
            </a:r>
            <a:br>
              <a:rPr lang="fi-FI" sz="2000" b="1" dirty="0"/>
            </a:br>
            <a:endParaRPr lang="fi-FI" sz="2000" b="1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i-FI" sz="2000" b="1" dirty="0"/>
              <a:t>Helsinki </a:t>
            </a:r>
            <a:r>
              <a:rPr lang="fi-FI" sz="2000" b="1" dirty="0" err="1"/>
              <a:t>Shipyard</a:t>
            </a:r>
            <a:br>
              <a:rPr lang="fi-FI" sz="2000" b="1" dirty="0"/>
            </a:br>
            <a:endParaRPr lang="fi-FI" sz="2000" b="1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i-FI" sz="2000" b="1" dirty="0"/>
              <a:t>Airbus</a:t>
            </a:r>
            <a:br>
              <a:rPr lang="fi-FI" sz="2000" b="1" dirty="0"/>
            </a:br>
            <a:endParaRPr lang="fi-FI" sz="2000" b="1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1106801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B60382-0F82-45C0-BACD-3993C1BE7B35}"/>
              </a:ext>
            </a:extLst>
          </p:cNvPr>
          <p:cNvSpPr txBox="1"/>
          <p:nvPr/>
        </p:nvSpPr>
        <p:spPr>
          <a:xfrm>
            <a:off x="1187624" y="1484784"/>
            <a:ext cx="64087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0" dirty="0">
                <a:solidFill>
                  <a:schemeClr val="accent1"/>
                </a:solidFill>
              </a:rPr>
              <a:t>THANK YOU!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EDAFEC-30DE-4415-AEB7-F4980C4C5C3B}"/>
              </a:ext>
            </a:extLst>
          </p:cNvPr>
          <p:cNvSpPr txBox="1"/>
          <p:nvPr/>
        </p:nvSpPr>
        <p:spPr>
          <a:xfrm>
            <a:off x="3851920" y="5229200"/>
            <a:ext cx="57606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solidFill>
                  <a:schemeClr val="bg1"/>
                </a:solidFill>
              </a:rPr>
              <a:t>www.yardmate.fi</a:t>
            </a:r>
          </a:p>
          <a:p>
            <a:endParaRPr lang="en-GB" sz="3000" dirty="0">
              <a:solidFill>
                <a:schemeClr val="accent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10FD78-1151-4E92-AEF8-9A04BAE082FF}"/>
              </a:ext>
            </a:extLst>
          </p:cNvPr>
          <p:cNvSpPr txBox="1"/>
          <p:nvPr/>
        </p:nvSpPr>
        <p:spPr>
          <a:xfrm>
            <a:off x="1313638" y="2708920"/>
            <a:ext cx="7722858" cy="23083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sz="2400" dirty="0"/>
              <a:t>			</a:t>
            </a:r>
          </a:p>
          <a:p>
            <a:r>
              <a:rPr lang="fi-FI" sz="2400" dirty="0"/>
              <a:t>			</a:t>
            </a:r>
            <a:r>
              <a:rPr lang="fi-FI" sz="2400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kari.harkonen@yardmate.fi</a:t>
            </a:r>
            <a:br>
              <a:rPr lang="fi-FI" sz="2400" dirty="0">
                <a:solidFill>
                  <a:srgbClr val="0070C0"/>
                </a:solidFill>
              </a:rPr>
            </a:br>
            <a:r>
              <a:rPr lang="fi-FI" sz="2400" dirty="0">
                <a:solidFill>
                  <a:srgbClr val="0070C0"/>
                </a:solidFill>
              </a:rPr>
              <a:t>			</a:t>
            </a:r>
            <a:r>
              <a:rPr lang="fi-FI" sz="24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www.yardmate.fi</a:t>
            </a:r>
            <a:endParaRPr lang="fi-FI" sz="2400" dirty="0">
              <a:solidFill>
                <a:srgbClr val="0070C0"/>
              </a:solidFill>
            </a:endParaRPr>
          </a:p>
          <a:p>
            <a:r>
              <a:rPr lang="fi-FI" sz="2400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			www.mindfitconsulting.com</a:t>
            </a:r>
            <a:br>
              <a:rPr lang="fi-FI" sz="2400" dirty="0"/>
            </a:br>
            <a:endParaRPr lang="fi-FI" sz="2400" dirty="0"/>
          </a:p>
          <a:p>
            <a:r>
              <a:rPr lang="fi-FI" sz="2400" dirty="0"/>
              <a:t>			P. +358 400 752 542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E0D1A1-9B83-4AC0-8F3A-4800B9CE12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637" y="2708920"/>
            <a:ext cx="2688908" cy="230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23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15733D2-1259-4980-877C-66C20409B20D}"/>
              </a:ext>
            </a:extLst>
          </p:cNvPr>
          <p:cNvSpPr txBox="1"/>
          <p:nvPr/>
        </p:nvSpPr>
        <p:spPr>
          <a:xfrm>
            <a:off x="971600" y="980728"/>
            <a:ext cx="4464496" cy="46782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sz="3000" dirty="0"/>
              <a:t>	  </a:t>
            </a:r>
            <a:r>
              <a:rPr lang="fi-FI" sz="3000" b="1" dirty="0">
                <a:solidFill>
                  <a:srgbClr val="0070C0"/>
                </a:solidFill>
              </a:rPr>
              <a:t>Key </a:t>
            </a:r>
            <a:r>
              <a:rPr lang="fi-FI" sz="3000" b="1" dirty="0" err="1">
                <a:solidFill>
                  <a:srgbClr val="0070C0"/>
                </a:solidFill>
              </a:rPr>
              <a:t>persons</a:t>
            </a:r>
            <a:br>
              <a:rPr lang="fi-FI" sz="2000" b="1" dirty="0"/>
            </a:br>
            <a:endParaRPr lang="fi-FI" sz="2000" b="1" dirty="0"/>
          </a:p>
          <a:p>
            <a:pPr lvl="0"/>
            <a:r>
              <a:rPr lang="fi-FI" sz="1600" b="1" dirty="0"/>
              <a:t>Kari Härkönen </a:t>
            </a:r>
            <a:r>
              <a:rPr lang="fi-FI" sz="1600" dirty="0"/>
              <a:t>(80 % </a:t>
            </a:r>
            <a:r>
              <a:rPr lang="fi-FI" sz="1600" dirty="0" err="1"/>
              <a:t>ownership</a:t>
            </a:r>
            <a:r>
              <a:rPr lang="fi-FI" sz="1600" dirty="0"/>
              <a:t>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sz="1400" dirty="0" err="1"/>
              <a:t>Personnel</a:t>
            </a:r>
            <a:r>
              <a:rPr lang="fi-FI" sz="1400" dirty="0"/>
              <a:t> </a:t>
            </a:r>
            <a:r>
              <a:rPr lang="fi-FI" sz="1400" dirty="0" err="1"/>
              <a:t>Analyst</a:t>
            </a:r>
            <a:r>
              <a:rPr lang="fi-FI" sz="1400" dirty="0"/>
              <a:t>, </a:t>
            </a:r>
            <a:r>
              <a:rPr lang="fi-FI" sz="1400" dirty="0" err="1"/>
              <a:t>Cognitive</a:t>
            </a:r>
            <a:r>
              <a:rPr lang="fi-FI" sz="1400" dirty="0"/>
              <a:t> </a:t>
            </a:r>
            <a:r>
              <a:rPr lang="fi-FI" sz="1400" dirty="0" err="1"/>
              <a:t>Scientist</a:t>
            </a:r>
            <a:r>
              <a:rPr lang="fi-FI" sz="1400" dirty="0"/>
              <a:t> (Engineering + </a:t>
            </a:r>
            <a:r>
              <a:rPr lang="fi-FI" sz="1400" dirty="0" err="1"/>
              <a:t>psychology</a:t>
            </a:r>
            <a:r>
              <a:rPr lang="fi-FI" sz="1400" dirty="0"/>
              <a:t>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sz="1400" dirty="0" err="1"/>
              <a:t>M.Sc</a:t>
            </a:r>
            <a:r>
              <a:rPr lang="fi-FI" sz="1400" dirty="0"/>
              <a:t>. (+</a:t>
            </a:r>
            <a:r>
              <a:rPr lang="fi-FI" sz="1400" dirty="0" err="1"/>
              <a:t>Dr</a:t>
            </a:r>
            <a:r>
              <a:rPr lang="fi-FI" sz="1400" dirty="0"/>
              <a:t>. </a:t>
            </a:r>
            <a:r>
              <a:rPr lang="fi-FI" sz="1400" dirty="0" err="1"/>
              <a:t>Studies</a:t>
            </a:r>
            <a:r>
              <a:rPr lang="fi-FI" sz="1400" dirty="0"/>
              <a:t> </a:t>
            </a:r>
            <a:r>
              <a:rPr lang="fi-FI" sz="1400" dirty="0" err="1"/>
              <a:t>ongoing</a:t>
            </a:r>
            <a:r>
              <a:rPr lang="fi-FI" sz="1400" dirty="0"/>
              <a:t>), </a:t>
            </a:r>
            <a:r>
              <a:rPr lang="fi-FI" sz="1400" dirty="0" err="1"/>
              <a:t>Engineer</a:t>
            </a:r>
            <a:r>
              <a:rPr lang="fi-FI" sz="1400" dirty="0"/>
              <a:t>, Electric </a:t>
            </a:r>
            <a:r>
              <a:rPr lang="fi-FI" sz="1400" dirty="0" err="1"/>
              <a:t>Technician</a:t>
            </a:r>
            <a:endParaRPr lang="fi-FI" sz="1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sz="1400" dirty="0"/>
              <a:t>In </a:t>
            </a:r>
            <a:r>
              <a:rPr lang="fi-FI" sz="1400" dirty="0" err="1"/>
              <a:t>industry</a:t>
            </a:r>
            <a:r>
              <a:rPr lang="fi-FI" sz="1400" dirty="0"/>
              <a:t> </a:t>
            </a:r>
            <a:r>
              <a:rPr lang="fi-FI" sz="1400" dirty="0" err="1"/>
              <a:t>since</a:t>
            </a:r>
            <a:r>
              <a:rPr lang="fi-FI" sz="1400" dirty="0"/>
              <a:t> 1989: Power </a:t>
            </a:r>
            <a:r>
              <a:rPr lang="fi-FI" sz="1400" dirty="0" err="1"/>
              <a:t>Plant</a:t>
            </a:r>
            <a:r>
              <a:rPr lang="fi-FI" sz="1400" dirty="0"/>
              <a:t>, IT (Ericsson), Finance, </a:t>
            </a:r>
            <a:r>
              <a:rPr lang="fi-FI" sz="1400" dirty="0" err="1"/>
              <a:t>Marine</a:t>
            </a:r>
            <a:br>
              <a:rPr lang="fi-FI" sz="1600" dirty="0"/>
            </a:br>
            <a:endParaRPr lang="fi-FI" sz="1600" dirty="0"/>
          </a:p>
          <a:p>
            <a:pPr lvl="0"/>
            <a:r>
              <a:rPr lang="fi-FI" sz="1600" b="1" dirty="0"/>
              <a:t>Ismo Karjalainen </a:t>
            </a:r>
            <a:r>
              <a:rPr lang="fi-FI" sz="1600" dirty="0"/>
              <a:t>(10 % </a:t>
            </a:r>
            <a:r>
              <a:rPr lang="fi-FI" sz="1600" dirty="0" err="1"/>
              <a:t>ownership</a:t>
            </a:r>
            <a:r>
              <a:rPr lang="fi-FI" sz="1600" dirty="0"/>
              <a:t>)</a:t>
            </a:r>
            <a:endParaRPr lang="fi-FI" sz="1600" b="1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i-FI" sz="1400" dirty="0" err="1"/>
              <a:t>Experienced</a:t>
            </a:r>
            <a:r>
              <a:rPr lang="fi-FI" sz="1400" dirty="0"/>
              <a:t> in </a:t>
            </a:r>
            <a:r>
              <a:rPr lang="fi-FI" sz="1400" dirty="0" err="1"/>
              <a:t>domestic</a:t>
            </a:r>
            <a:r>
              <a:rPr lang="fi-FI" sz="1400" dirty="0"/>
              <a:t> &amp; </a:t>
            </a:r>
            <a:r>
              <a:rPr lang="fi-FI" sz="1400" dirty="0" err="1"/>
              <a:t>international</a:t>
            </a:r>
            <a:r>
              <a:rPr lang="fi-FI" sz="1400" dirty="0"/>
              <a:t> </a:t>
            </a:r>
            <a:r>
              <a:rPr lang="fi-FI" sz="1400" dirty="0" err="1"/>
              <a:t>sales</a:t>
            </a:r>
            <a:r>
              <a:rPr lang="fi-FI" sz="1400" dirty="0"/>
              <a:t> (20+ </a:t>
            </a:r>
            <a:r>
              <a:rPr lang="fi-FI" sz="1400" dirty="0" err="1"/>
              <a:t>years</a:t>
            </a:r>
            <a:r>
              <a:rPr lang="fi-FI" sz="1400" dirty="0"/>
              <a:t> in Nokia)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i-FI" sz="1400" dirty="0" err="1"/>
              <a:t>Start-up</a:t>
            </a:r>
            <a:r>
              <a:rPr lang="fi-FI" sz="1400" dirty="0"/>
              <a:t> </a:t>
            </a:r>
            <a:r>
              <a:rPr lang="fi-FI" sz="1400" dirty="0" err="1"/>
              <a:t>companies</a:t>
            </a:r>
            <a:r>
              <a:rPr lang="fi-FI" sz="1400" dirty="0"/>
              <a:t> </a:t>
            </a:r>
            <a:r>
              <a:rPr lang="fi-FI" sz="1400" dirty="0" err="1"/>
              <a:t>growth-expertise</a:t>
            </a:r>
            <a:r>
              <a:rPr lang="fi-FI" sz="1400" dirty="0"/>
              <a:t>, 10+ </a:t>
            </a:r>
            <a:r>
              <a:rPr lang="fi-FI" sz="1400" dirty="0" err="1"/>
              <a:t>years</a:t>
            </a:r>
            <a:br>
              <a:rPr lang="fi-FI" sz="1600" i="1" dirty="0"/>
            </a:br>
            <a:endParaRPr lang="fi-FI" sz="1600" i="1" dirty="0"/>
          </a:p>
          <a:p>
            <a:pPr lvl="0"/>
            <a:r>
              <a:rPr lang="fi-FI" sz="1600" b="1" dirty="0"/>
              <a:t>Risto Anttila</a:t>
            </a:r>
            <a:endParaRPr lang="fi-FI" sz="16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i-FI" sz="1400" dirty="0" err="1"/>
              <a:t>Founder</a:t>
            </a:r>
            <a:r>
              <a:rPr lang="fi-FI" sz="1400" dirty="0"/>
              <a:t> of </a:t>
            </a:r>
            <a:r>
              <a:rPr lang="fi-FI" sz="1400" dirty="0" err="1"/>
              <a:t>Haklift</a:t>
            </a:r>
            <a:r>
              <a:rPr lang="fi-FI" sz="1400" dirty="0"/>
              <a:t> ABT Oy (</a:t>
            </a:r>
            <a:r>
              <a:rPr lang="fi-FI" sz="1400" dirty="0" err="1"/>
              <a:t>Haklift</a:t>
            </a:r>
            <a:r>
              <a:rPr lang="fi-FI" sz="1400" dirty="0"/>
              <a:t> </a:t>
            </a:r>
            <a:r>
              <a:rPr lang="fi-FI" sz="1400" dirty="0" err="1"/>
              <a:t>became</a:t>
            </a:r>
            <a:r>
              <a:rPr lang="fi-FI" sz="1400" dirty="0"/>
              <a:t> market </a:t>
            </a:r>
            <a:r>
              <a:rPr lang="fi-FI" sz="1400" dirty="0" err="1"/>
              <a:t>leader</a:t>
            </a:r>
            <a:r>
              <a:rPr lang="fi-FI" sz="1400" dirty="0"/>
              <a:t> in Finland, Estonia and </a:t>
            </a:r>
            <a:r>
              <a:rPr lang="fi-FI" sz="1400" dirty="0" err="1"/>
              <a:t>Lithuania</a:t>
            </a:r>
            <a:r>
              <a:rPr lang="fi-FI" sz="1400" dirty="0"/>
              <a:t>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i-FI" sz="1400" dirty="0"/>
              <a:t>40 </a:t>
            </a:r>
            <a:r>
              <a:rPr lang="fi-FI" sz="1400" dirty="0" err="1"/>
              <a:t>years</a:t>
            </a:r>
            <a:r>
              <a:rPr lang="fi-FI" sz="1400" dirty="0"/>
              <a:t> in </a:t>
            </a:r>
            <a:r>
              <a:rPr lang="fi-FI" sz="1400" dirty="0" err="1"/>
              <a:t>sales</a:t>
            </a:r>
            <a:r>
              <a:rPr lang="fi-FI" sz="1400" dirty="0"/>
              <a:t>, </a:t>
            </a:r>
            <a:r>
              <a:rPr lang="fi-FI" sz="1400" dirty="0" err="1"/>
              <a:t>marketing</a:t>
            </a:r>
            <a:r>
              <a:rPr lang="fi-FI" sz="1400" dirty="0"/>
              <a:t> and </a:t>
            </a:r>
            <a:r>
              <a:rPr lang="fi-FI" sz="1400" dirty="0" err="1"/>
              <a:t>leadership</a:t>
            </a:r>
            <a:endParaRPr lang="fi-FI" sz="1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89EAA7-D8EA-416F-ADC3-07C9FE16CB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068960"/>
            <a:ext cx="1788790" cy="17887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1BFE03B-E13B-4038-9B4F-2AB067170E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653136"/>
            <a:ext cx="1788790" cy="178879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980F628-67B3-4DE7-B555-80238DF81C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670" y="1080108"/>
            <a:ext cx="1988852" cy="198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238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sitting, black, photo, food&#10;&#10;Description automatically generated">
            <a:extLst>
              <a:ext uri="{FF2B5EF4-FFF2-40B4-BE49-F238E27FC236}">
                <a16:creationId xmlns:a16="http://schemas.microsoft.com/office/drawing/2014/main" id="{C4F996B5-65CC-4360-A8BA-E388F5BFD0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30"/>
            <a:ext cx="10271654" cy="684776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8D20754-D340-40A6-B123-5A1232ACB691}"/>
              </a:ext>
            </a:extLst>
          </p:cNvPr>
          <p:cNvSpPr txBox="1"/>
          <p:nvPr/>
        </p:nvSpPr>
        <p:spPr>
          <a:xfrm>
            <a:off x="4939547" y="1124744"/>
            <a:ext cx="4176464" cy="480131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Kari Härkönen</a:t>
            </a:r>
          </a:p>
          <a:p>
            <a:pPr lvl="0"/>
            <a:br>
              <a:rPr lang="fi-FI" sz="2000" b="1" dirty="0"/>
            </a:br>
            <a:endParaRPr lang="fi-FI" sz="2000" b="1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i-FI" dirty="0"/>
              <a:t>Electric </a:t>
            </a:r>
            <a:r>
              <a:rPr lang="fi-FI" dirty="0" err="1"/>
              <a:t>Technician</a:t>
            </a:r>
            <a:r>
              <a:rPr lang="fi-FI" dirty="0"/>
              <a:t>, Computer </a:t>
            </a:r>
            <a:r>
              <a:rPr lang="fi-FI" dirty="0" err="1"/>
              <a:t>Engineer</a:t>
            </a:r>
            <a:r>
              <a:rPr lang="fi-FI" dirty="0"/>
              <a:t>, </a:t>
            </a:r>
            <a:r>
              <a:rPr lang="fi-FI" dirty="0" err="1"/>
              <a:t>Cognitive</a:t>
            </a:r>
            <a:r>
              <a:rPr lang="fi-FI" dirty="0"/>
              <a:t> </a:t>
            </a:r>
            <a:r>
              <a:rPr lang="fi-FI" dirty="0" err="1"/>
              <a:t>Scientist</a:t>
            </a:r>
            <a:r>
              <a:rPr lang="fi-FI" dirty="0"/>
              <a:t> (FM, </a:t>
            </a:r>
            <a:r>
              <a:rPr lang="fi-FI" dirty="0" err="1"/>
              <a:t>Ph.D</a:t>
            </a:r>
            <a:r>
              <a:rPr lang="fi-FI" dirty="0"/>
              <a:t> </a:t>
            </a:r>
            <a:r>
              <a:rPr lang="fi-FI" dirty="0" err="1"/>
              <a:t>ongoing</a:t>
            </a:r>
            <a:r>
              <a:rPr lang="fi-FI" dirty="0"/>
              <a:t>)</a:t>
            </a:r>
            <a:br>
              <a:rPr lang="fi-FI" dirty="0"/>
            </a:br>
            <a:endParaRPr lang="fi-FI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i-FI" dirty="0"/>
              <a:t>Industry </a:t>
            </a:r>
            <a:r>
              <a:rPr lang="fi-FI" dirty="0" err="1"/>
              <a:t>background</a:t>
            </a:r>
            <a:r>
              <a:rPr lang="fi-FI" dirty="0"/>
              <a:t>: IT/IN/AI, Mobile, Finance (Ericsson, Hex/OMX,…)</a:t>
            </a:r>
            <a:br>
              <a:rPr lang="fi-FI" dirty="0"/>
            </a:br>
            <a:endParaRPr lang="fi-FI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i-FI" dirty="0"/>
              <a:t>MindFit Consulting Ltd, </a:t>
            </a:r>
            <a:br>
              <a:rPr lang="fi-FI" dirty="0"/>
            </a:br>
            <a:r>
              <a:rPr lang="fi-FI" dirty="0" err="1"/>
              <a:t>founder</a:t>
            </a:r>
            <a:r>
              <a:rPr lang="fi-FI" dirty="0"/>
              <a:t> (2003-&gt; )</a:t>
            </a:r>
            <a:br>
              <a:rPr lang="fi-FI" dirty="0"/>
            </a:br>
            <a:endParaRPr lang="fi-FI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i-FI" dirty="0"/>
              <a:t>YardMate™, </a:t>
            </a:r>
            <a:r>
              <a:rPr lang="fi-FI" dirty="0" err="1"/>
              <a:t>founder</a:t>
            </a:r>
            <a:r>
              <a:rPr lang="fi-FI" dirty="0"/>
              <a:t> (2017-&gt; )</a:t>
            </a:r>
            <a:br>
              <a:rPr lang="fi-FI" dirty="0"/>
            </a:br>
            <a:endParaRPr lang="fi-FI" b="1" dirty="0">
              <a:solidFill>
                <a:srgbClr val="0070C0"/>
              </a:solidFill>
            </a:endParaRPr>
          </a:p>
          <a:p>
            <a:pPr lvl="0"/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2540564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E227E0-A356-4333-814C-8FF29D48112A}"/>
              </a:ext>
            </a:extLst>
          </p:cNvPr>
          <p:cNvSpPr txBox="1"/>
          <p:nvPr/>
        </p:nvSpPr>
        <p:spPr>
          <a:xfrm>
            <a:off x="971600" y="980728"/>
            <a:ext cx="7704856" cy="547842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sz="3000" dirty="0"/>
              <a:t>	  </a:t>
            </a:r>
            <a:r>
              <a:rPr lang="fi-FI" sz="3000" b="1" dirty="0">
                <a:solidFill>
                  <a:srgbClr val="0070C0"/>
                </a:solidFill>
              </a:rPr>
              <a:t>YardMate – </a:t>
            </a:r>
            <a:r>
              <a:rPr lang="fi-FI" sz="3000" b="1" dirty="0" err="1">
                <a:solidFill>
                  <a:srgbClr val="0070C0"/>
                </a:solidFill>
              </a:rPr>
              <a:t>Gateway</a:t>
            </a:r>
            <a:r>
              <a:rPr lang="fi-FI" sz="3000" b="1" dirty="0">
                <a:solidFill>
                  <a:srgbClr val="0070C0"/>
                </a:solidFill>
              </a:rPr>
              <a:t> to </a:t>
            </a:r>
            <a:r>
              <a:rPr lang="fi-FI" sz="3000" b="1" dirty="0" err="1">
                <a:solidFill>
                  <a:srgbClr val="0070C0"/>
                </a:solidFill>
              </a:rPr>
              <a:t>industry</a:t>
            </a:r>
            <a:br>
              <a:rPr lang="fi-FI" sz="3000" b="1" dirty="0">
                <a:solidFill>
                  <a:srgbClr val="0070C0"/>
                </a:solidFill>
              </a:rPr>
            </a:br>
            <a:br>
              <a:rPr lang="fi-FI" sz="2000" dirty="0"/>
            </a:br>
            <a:endParaRPr lang="fi-FI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i-FI" sz="2000" b="1" dirty="0" err="1"/>
              <a:t>Matches</a:t>
            </a:r>
            <a:r>
              <a:rPr lang="fi-FI" sz="2000" b="1" dirty="0"/>
              <a:t> </a:t>
            </a:r>
            <a:r>
              <a:rPr lang="fi-FI" sz="2000" b="1" dirty="0" err="1"/>
              <a:t>resources</a:t>
            </a:r>
            <a:r>
              <a:rPr lang="fi-FI" sz="2000" b="1" dirty="0"/>
              <a:t>, </a:t>
            </a:r>
            <a:r>
              <a:rPr lang="fi-FI" sz="2000" b="1" dirty="0" err="1"/>
              <a:t>services</a:t>
            </a:r>
            <a:r>
              <a:rPr lang="fi-FI" sz="2000" b="1" dirty="0"/>
              <a:t> and </a:t>
            </a:r>
            <a:r>
              <a:rPr lang="fi-FI" sz="2000" b="1" dirty="0" err="1">
                <a:solidFill>
                  <a:srgbClr val="FFFF00"/>
                </a:solidFill>
              </a:rPr>
              <a:t>new</a:t>
            </a:r>
            <a:r>
              <a:rPr lang="fi-FI" sz="2000" b="1" dirty="0">
                <a:solidFill>
                  <a:srgbClr val="00B050"/>
                </a:solidFill>
              </a:rPr>
              <a:t> </a:t>
            </a:r>
            <a:r>
              <a:rPr lang="fi-FI" sz="2000" b="1" dirty="0" err="1">
                <a:solidFill>
                  <a:srgbClr val="00B050"/>
                </a:solidFill>
              </a:rPr>
              <a:t>innovations</a:t>
            </a:r>
            <a:r>
              <a:rPr lang="fi-FI" sz="2000" b="1" dirty="0">
                <a:solidFill>
                  <a:srgbClr val="00B050"/>
                </a:solidFill>
              </a:rPr>
              <a:t> </a:t>
            </a:r>
            <a:r>
              <a:rPr lang="fi-FI" sz="2000" b="1" dirty="0"/>
              <a:t>to </a:t>
            </a:r>
            <a:r>
              <a:rPr lang="fi-FI" sz="2000" b="1" dirty="0" err="1"/>
              <a:t>industry</a:t>
            </a:r>
            <a:r>
              <a:rPr lang="fi-FI" sz="2000" b="1" dirty="0"/>
              <a:t> </a:t>
            </a:r>
            <a:r>
              <a:rPr lang="fi-FI" sz="2000" b="1" dirty="0" err="1"/>
              <a:t>needs</a:t>
            </a:r>
            <a:br>
              <a:rPr lang="fi-FI" sz="2000" dirty="0"/>
            </a:br>
            <a:endParaRPr lang="fi-FI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i-FI" sz="2000" dirty="0"/>
              <a:t>Central </a:t>
            </a:r>
            <a:r>
              <a:rPr lang="fi-FI" sz="2000" dirty="0" err="1"/>
              <a:t>validation</a:t>
            </a:r>
            <a:r>
              <a:rPr lang="fi-FI" sz="2000" dirty="0"/>
              <a:t> </a:t>
            </a:r>
            <a:r>
              <a:rPr lang="fi-FI" sz="2000" dirty="0" err="1"/>
              <a:t>channel</a:t>
            </a:r>
            <a:r>
              <a:rPr lang="fi-FI" sz="2000" dirty="0"/>
              <a:t> for </a:t>
            </a:r>
            <a:r>
              <a:rPr lang="fi-FI" sz="2000" dirty="0" err="1"/>
              <a:t>marine</a:t>
            </a:r>
            <a:r>
              <a:rPr lang="fi-FI" sz="2000" dirty="0"/>
              <a:t>, </a:t>
            </a:r>
            <a:r>
              <a:rPr lang="fi-FI" sz="2000" dirty="0" err="1"/>
              <a:t>aviation</a:t>
            </a:r>
            <a:r>
              <a:rPr lang="fi-FI" sz="2000" dirty="0"/>
              <a:t> and </a:t>
            </a:r>
            <a:r>
              <a:rPr lang="fi-FI" sz="2000" dirty="0" err="1"/>
              <a:t>other</a:t>
            </a:r>
            <a:r>
              <a:rPr lang="fi-FI" sz="2000" dirty="0"/>
              <a:t> </a:t>
            </a:r>
            <a:r>
              <a:rPr lang="fi-FI" sz="2000" dirty="0" err="1"/>
              <a:t>industry</a:t>
            </a:r>
            <a:br>
              <a:rPr lang="fi-FI" sz="2000" dirty="0"/>
            </a:br>
            <a:r>
              <a:rPr lang="fi-FI" sz="1600" dirty="0"/>
              <a:t>- </a:t>
            </a:r>
            <a:r>
              <a:rPr lang="fi-FI" sz="1600" dirty="0" err="1"/>
              <a:t>Helps</a:t>
            </a:r>
            <a:r>
              <a:rPr lang="fi-FI" sz="1600" dirty="0"/>
              <a:t> </a:t>
            </a:r>
            <a:r>
              <a:rPr lang="fi-FI" sz="1600" dirty="0" err="1"/>
              <a:t>industry</a:t>
            </a:r>
            <a:r>
              <a:rPr lang="fi-FI" sz="1600" dirty="0"/>
              <a:t> to </a:t>
            </a:r>
            <a:r>
              <a:rPr lang="fi-FI" sz="1600" dirty="0" err="1"/>
              <a:t>find</a:t>
            </a:r>
            <a:r>
              <a:rPr lang="fi-FI" sz="1600" dirty="0"/>
              <a:t> </a:t>
            </a:r>
            <a:r>
              <a:rPr lang="fi-FI" sz="1600" dirty="0" err="1"/>
              <a:t>the</a:t>
            </a:r>
            <a:r>
              <a:rPr lang="fi-FI" sz="1600" dirty="0"/>
              <a:t> </a:t>
            </a:r>
            <a:r>
              <a:rPr lang="fi-FI" sz="1600" dirty="0" err="1"/>
              <a:t>right</a:t>
            </a:r>
            <a:r>
              <a:rPr lang="fi-FI" sz="1600" dirty="0"/>
              <a:t> </a:t>
            </a:r>
            <a:r>
              <a:rPr lang="fi-FI" sz="1600" dirty="0" err="1"/>
              <a:t>turn</a:t>
            </a:r>
            <a:r>
              <a:rPr lang="fi-FI" sz="1600" dirty="0"/>
              <a:t> </a:t>
            </a:r>
            <a:r>
              <a:rPr lang="fi-FI" sz="1600" dirty="0" err="1"/>
              <a:t>key</a:t>
            </a:r>
            <a:r>
              <a:rPr lang="fi-FI" sz="1600" dirty="0"/>
              <a:t> </a:t>
            </a:r>
            <a:r>
              <a:rPr lang="fi-FI" sz="1600" dirty="0" err="1"/>
              <a:t>providers</a:t>
            </a:r>
            <a:r>
              <a:rPr lang="fi-FI" sz="1600" dirty="0"/>
              <a:t> and </a:t>
            </a:r>
            <a:r>
              <a:rPr lang="fi-FI" sz="1600" dirty="0" err="1"/>
              <a:t>sub-contractors</a:t>
            </a:r>
            <a:br>
              <a:rPr lang="fi-FI" sz="1600" dirty="0"/>
            </a:br>
            <a:r>
              <a:rPr lang="fi-FI" sz="1600" dirty="0"/>
              <a:t>- </a:t>
            </a:r>
            <a:r>
              <a:rPr lang="fi-FI" sz="1600" dirty="0" err="1"/>
              <a:t>Finds</a:t>
            </a:r>
            <a:r>
              <a:rPr lang="fi-FI" sz="1600" dirty="0"/>
              <a:t> </a:t>
            </a:r>
            <a:r>
              <a:rPr lang="fi-FI" sz="1600" dirty="0" err="1"/>
              <a:t>the</a:t>
            </a:r>
            <a:r>
              <a:rPr lang="fi-FI" sz="1600" dirty="0"/>
              <a:t> </a:t>
            </a:r>
            <a:r>
              <a:rPr lang="fi-FI" sz="1600" dirty="0" err="1"/>
              <a:t>right</a:t>
            </a:r>
            <a:r>
              <a:rPr lang="fi-FI" sz="1600" dirty="0"/>
              <a:t> </a:t>
            </a:r>
            <a:r>
              <a:rPr lang="fi-FI" sz="1600" dirty="0" err="1"/>
              <a:t>human</a:t>
            </a:r>
            <a:r>
              <a:rPr lang="fi-FI" sz="1600" dirty="0"/>
              <a:t> </a:t>
            </a:r>
            <a:r>
              <a:rPr lang="fi-FI" sz="1600" dirty="0" err="1"/>
              <a:t>resources</a:t>
            </a:r>
            <a:br>
              <a:rPr lang="fi-FI" sz="1600" dirty="0"/>
            </a:br>
            <a:endParaRPr lang="fi-FI" sz="16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i-FI" sz="2000" dirty="0" err="1"/>
              <a:t>Opens</a:t>
            </a:r>
            <a:r>
              <a:rPr lang="fi-FI" sz="2000" dirty="0"/>
              <a:t> </a:t>
            </a:r>
            <a:r>
              <a:rPr lang="fi-FI" sz="2000" dirty="0" err="1"/>
              <a:t>members</a:t>
            </a:r>
            <a:r>
              <a:rPr lang="fi-FI" sz="2000" dirty="0"/>
              <a:t> </a:t>
            </a:r>
            <a:r>
              <a:rPr lang="fi-FI" sz="2000" dirty="0" err="1"/>
              <a:t>possibilities</a:t>
            </a:r>
            <a:r>
              <a:rPr lang="fi-FI" sz="2000" dirty="0"/>
              <a:t> to </a:t>
            </a:r>
            <a:r>
              <a:rPr lang="fi-FI" sz="2000" dirty="0" err="1"/>
              <a:t>get</a:t>
            </a:r>
            <a:r>
              <a:rPr lang="fi-FI" sz="2000" dirty="0"/>
              <a:t> </a:t>
            </a:r>
            <a:r>
              <a:rPr lang="fi-FI" sz="2000" dirty="0" err="1"/>
              <a:t>customers</a:t>
            </a:r>
            <a:r>
              <a:rPr lang="fi-FI" sz="2000" dirty="0"/>
              <a:t> </a:t>
            </a:r>
            <a:br>
              <a:rPr lang="fi-FI" sz="2000" dirty="0"/>
            </a:br>
            <a:r>
              <a:rPr lang="fi-FI" sz="1600" dirty="0"/>
              <a:t>- and/</a:t>
            </a:r>
            <a:r>
              <a:rPr lang="fi-FI" sz="1600" dirty="0" err="1"/>
              <a:t>or</a:t>
            </a:r>
            <a:r>
              <a:rPr lang="fi-FI" sz="1600" dirty="0"/>
              <a:t> to </a:t>
            </a:r>
            <a:r>
              <a:rPr lang="fi-FI" sz="1600" dirty="0" err="1"/>
              <a:t>find</a:t>
            </a:r>
            <a:r>
              <a:rPr lang="fi-FI" sz="1600" dirty="0"/>
              <a:t> </a:t>
            </a:r>
            <a:r>
              <a:rPr lang="fi-FI" sz="1600" dirty="0" err="1"/>
              <a:t>the</a:t>
            </a:r>
            <a:r>
              <a:rPr lang="fi-FI" sz="1600" dirty="0"/>
              <a:t> </a:t>
            </a:r>
            <a:r>
              <a:rPr lang="fi-FI" sz="1600" dirty="0" err="1"/>
              <a:t>right</a:t>
            </a:r>
            <a:r>
              <a:rPr lang="fi-FI" sz="1600" dirty="0"/>
              <a:t> </a:t>
            </a:r>
            <a:r>
              <a:rPr lang="fi-FI" sz="1600" dirty="0" err="1"/>
              <a:t>place</a:t>
            </a:r>
            <a:r>
              <a:rPr lang="fi-FI" sz="1600" dirty="0"/>
              <a:t> in </a:t>
            </a:r>
            <a:r>
              <a:rPr lang="fi-FI" sz="1600" dirty="0" err="1"/>
              <a:t>the</a:t>
            </a:r>
            <a:r>
              <a:rPr lang="fi-FI" sz="1600" dirty="0"/>
              <a:t> </a:t>
            </a:r>
            <a:r>
              <a:rPr lang="fi-FI" sz="1600" dirty="0" err="1"/>
              <a:t>sub-contracting</a:t>
            </a:r>
            <a:r>
              <a:rPr lang="fi-FI" sz="1600" dirty="0"/>
              <a:t> </a:t>
            </a:r>
            <a:r>
              <a:rPr lang="fi-FI" sz="1600" dirty="0" err="1"/>
              <a:t>chain</a:t>
            </a:r>
            <a:br>
              <a:rPr lang="fi-FI" sz="2000" b="1" dirty="0"/>
            </a:br>
            <a:endParaRPr lang="fi-FI" sz="2000" b="1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i-FI" sz="2000" dirty="0"/>
              <a:t>100+ </a:t>
            </a:r>
            <a:r>
              <a:rPr lang="fi-FI" sz="2000" dirty="0" err="1"/>
              <a:t>member</a:t>
            </a:r>
            <a:r>
              <a:rPr lang="fi-FI" sz="2000" dirty="0"/>
              <a:t> </a:t>
            </a:r>
            <a:r>
              <a:rPr lang="fi-FI" sz="2000" dirty="0" err="1"/>
              <a:t>companies</a:t>
            </a:r>
            <a:r>
              <a:rPr lang="fi-FI" sz="2000" dirty="0"/>
              <a:t>:</a:t>
            </a:r>
            <a:br>
              <a:rPr lang="fi-FI" sz="2000" dirty="0"/>
            </a:br>
            <a:r>
              <a:rPr lang="fi-FI" sz="2000" dirty="0"/>
              <a:t>1) </a:t>
            </a:r>
            <a:r>
              <a:rPr lang="fi-FI" sz="2000" dirty="0" err="1"/>
              <a:t>Turn</a:t>
            </a:r>
            <a:r>
              <a:rPr lang="fi-FI" sz="2000" dirty="0"/>
              <a:t> Key </a:t>
            </a:r>
            <a:r>
              <a:rPr lang="fi-FI" sz="2000" dirty="0" err="1"/>
              <a:t>providers</a:t>
            </a:r>
            <a:br>
              <a:rPr lang="fi-FI" sz="2000" dirty="0"/>
            </a:br>
            <a:r>
              <a:rPr lang="fi-FI" sz="2000" dirty="0"/>
              <a:t>2) Sub-</a:t>
            </a:r>
            <a:r>
              <a:rPr lang="fi-FI" sz="2000" dirty="0" err="1"/>
              <a:t>contractors</a:t>
            </a:r>
            <a:br>
              <a:rPr lang="fi-FI" sz="2000" dirty="0"/>
            </a:br>
            <a:r>
              <a:rPr lang="fi-FI" sz="2000" dirty="0"/>
              <a:t>3) </a:t>
            </a:r>
            <a:r>
              <a:rPr lang="fi-FI" sz="2000" dirty="0" err="1"/>
              <a:t>Companies</a:t>
            </a:r>
            <a:r>
              <a:rPr lang="fi-FI" sz="2000" dirty="0"/>
              <a:t> </a:t>
            </a:r>
            <a:r>
              <a:rPr lang="fi-FI" sz="2000" dirty="0" err="1"/>
              <a:t>offering</a:t>
            </a:r>
            <a:r>
              <a:rPr lang="fi-FI" sz="2000" dirty="0"/>
              <a:t> </a:t>
            </a:r>
            <a:r>
              <a:rPr lang="fi-FI" sz="2000" dirty="0" err="1"/>
              <a:t>services</a:t>
            </a:r>
            <a:r>
              <a:rPr lang="fi-FI" sz="2000" dirty="0"/>
              <a:t> to </a:t>
            </a:r>
            <a:r>
              <a:rPr lang="fi-FI" sz="2000" dirty="0" err="1"/>
              <a:t>other</a:t>
            </a:r>
            <a:r>
              <a:rPr lang="fi-FI" sz="2000" dirty="0"/>
              <a:t> </a:t>
            </a:r>
            <a:r>
              <a:rPr lang="fi-FI" sz="2000" dirty="0" err="1"/>
              <a:t>members</a:t>
            </a:r>
            <a:br>
              <a:rPr lang="fi-FI" sz="2000" dirty="0"/>
            </a:br>
            <a:br>
              <a:rPr lang="fi-FI" dirty="0"/>
            </a:b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9016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3FF5C25-FC11-4B48-9FA2-B2064D1478A7}"/>
              </a:ext>
            </a:extLst>
          </p:cNvPr>
          <p:cNvSpPr txBox="1"/>
          <p:nvPr/>
        </p:nvSpPr>
        <p:spPr>
          <a:xfrm>
            <a:off x="251520" y="620688"/>
            <a:ext cx="8712968" cy="618630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3"/>
            <a:r>
              <a:rPr lang="fi-FI" sz="2000" dirty="0"/>
              <a:t> </a:t>
            </a:r>
          </a:p>
          <a:p>
            <a:pPr lvl="3"/>
            <a:r>
              <a:rPr lang="fi-FI" sz="2000" b="1" dirty="0"/>
              <a:t>MEMBERS FIT IN THE FOLLOWING SERVICE ARES</a:t>
            </a:r>
          </a:p>
          <a:p>
            <a:pPr lvl="3"/>
            <a:endParaRPr lang="fi-FI" sz="2000" dirty="0"/>
          </a:p>
          <a:p>
            <a:pPr lvl="3"/>
            <a:r>
              <a:rPr lang="fi-FI" sz="2000" dirty="0" err="1"/>
              <a:t>Recruitment</a:t>
            </a:r>
            <a:r>
              <a:rPr lang="fi-FI" sz="2000" dirty="0"/>
              <a:t>, </a:t>
            </a:r>
            <a:r>
              <a:rPr lang="fi-FI" sz="2000" dirty="0" err="1"/>
              <a:t>employee</a:t>
            </a:r>
            <a:r>
              <a:rPr lang="fi-FI" sz="2000" dirty="0"/>
              <a:t> </a:t>
            </a:r>
            <a:r>
              <a:rPr lang="fi-FI" sz="2000" dirty="0" err="1"/>
              <a:t>rental</a:t>
            </a:r>
            <a:r>
              <a:rPr lang="fi-FI" sz="2000" dirty="0"/>
              <a:t>, </a:t>
            </a:r>
            <a:r>
              <a:rPr lang="fi-FI" sz="2000" dirty="0" err="1"/>
              <a:t>headhunting</a:t>
            </a:r>
            <a:r>
              <a:rPr lang="fi-FI" sz="2000" dirty="0"/>
              <a:t>, HR help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endParaRPr lang="fi-FI" sz="2000" dirty="0"/>
          </a:p>
          <a:p>
            <a:pPr lvl="3"/>
            <a:r>
              <a:rPr lang="fi-FI" sz="2000" dirty="0"/>
              <a:t>Technology and </a:t>
            </a:r>
            <a:r>
              <a:rPr lang="fi-FI" sz="2000" dirty="0" err="1"/>
              <a:t>material</a:t>
            </a:r>
            <a:r>
              <a:rPr lang="fi-FI" sz="2000" dirty="0"/>
              <a:t> </a:t>
            </a:r>
            <a:r>
              <a:rPr lang="fi-FI" sz="2000" dirty="0" err="1"/>
              <a:t>production</a:t>
            </a:r>
            <a:r>
              <a:rPr lang="fi-FI" sz="2000" dirty="0"/>
              <a:t> and </a:t>
            </a:r>
            <a:r>
              <a:rPr lang="fi-FI" sz="2000" dirty="0" err="1"/>
              <a:t>interiors</a:t>
            </a:r>
            <a:endParaRPr lang="fi-FI" sz="2000" dirty="0"/>
          </a:p>
          <a:p>
            <a:pPr lvl="3"/>
            <a:endParaRPr lang="fi-FI" sz="2000" dirty="0"/>
          </a:p>
          <a:p>
            <a:pPr lvl="3"/>
            <a:r>
              <a:rPr lang="fi-FI" sz="2000" dirty="0" err="1"/>
              <a:t>Physical</a:t>
            </a:r>
            <a:r>
              <a:rPr lang="fi-FI" sz="2000" dirty="0"/>
              <a:t>, </a:t>
            </a:r>
            <a:r>
              <a:rPr lang="fi-FI" sz="2000" dirty="0" err="1"/>
              <a:t>digital</a:t>
            </a:r>
            <a:r>
              <a:rPr lang="fi-FI" sz="2000" dirty="0"/>
              <a:t> and </a:t>
            </a:r>
            <a:r>
              <a:rPr lang="fi-FI" sz="2000" dirty="0" err="1"/>
              <a:t>electronic</a:t>
            </a:r>
            <a:r>
              <a:rPr lang="fi-FI" sz="2000" dirty="0"/>
              <a:t> </a:t>
            </a:r>
            <a:r>
              <a:rPr lang="fi-FI" sz="2000" dirty="0" err="1"/>
              <a:t>material</a:t>
            </a:r>
            <a:r>
              <a:rPr lang="fi-FI" sz="2000" dirty="0"/>
              <a:t> </a:t>
            </a:r>
            <a:r>
              <a:rPr lang="fi-FI" sz="2000" dirty="0" err="1"/>
              <a:t>flow</a:t>
            </a:r>
            <a:endParaRPr lang="fi-FI" sz="2000" b="1" dirty="0"/>
          </a:p>
          <a:p>
            <a:pPr lvl="3"/>
            <a:endParaRPr lang="fi-FI" sz="2000" dirty="0"/>
          </a:p>
          <a:p>
            <a:pPr lvl="3"/>
            <a:r>
              <a:rPr lang="fi-FI" sz="2000" dirty="0" err="1"/>
              <a:t>Architectures</a:t>
            </a:r>
            <a:r>
              <a:rPr lang="fi-FI" sz="2000" dirty="0"/>
              <a:t>, </a:t>
            </a:r>
            <a:r>
              <a:rPr lang="fi-FI" sz="2000" dirty="0" err="1"/>
              <a:t>interior</a:t>
            </a:r>
            <a:r>
              <a:rPr lang="fi-FI" sz="2000" dirty="0"/>
              <a:t> design, </a:t>
            </a:r>
            <a:r>
              <a:rPr lang="fi-FI" sz="2000" dirty="0" err="1"/>
              <a:t>outdoor</a:t>
            </a:r>
            <a:r>
              <a:rPr lang="fi-FI" sz="2000" dirty="0"/>
              <a:t> and </a:t>
            </a:r>
            <a:r>
              <a:rPr lang="fi-FI" sz="2000" dirty="0" err="1"/>
              <a:t>indoor</a:t>
            </a:r>
            <a:r>
              <a:rPr lang="fi-FI" sz="2000" dirty="0"/>
              <a:t> </a:t>
            </a:r>
            <a:r>
              <a:rPr lang="fi-FI" sz="2000" dirty="0" err="1"/>
              <a:t>furnising</a:t>
            </a:r>
            <a:br>
              <a:rPr lang="fi-FI" sz="2000" dirty="0"/>
            </a:br>
            <a:endParaRPr lang="fi-FI" sz="2000" dirty="0"/>
          </a:p>
          <a:p>
            <a:pPr lvl="3"/>
            <a:r>
              <a:rPr lang="fi-FI" sz="2000" dirty="0" err="1"/>
              <a:t>Large</a:t>
            </a:r>
            <a:r>
              <a:rPr lang="fi-FI" sz="2000" dirty="0"/>
              <a:t> </a:t>
            </a:r>
            <a:r>
              <a:rPr lang="fi-FI" sz="2000" dirty="0" err="1"/>
              <a:t>components</a:t>
            </a:r>
            <a:r>
              <a:rPr lang="fi-FI" sz="2000" dirty="0"/>
              <a:t>, </a:t>
            </a:r>
            <a:r>
              <a:rPr lang="fi-FI" sz="2000" dirty="0" err="1"/>
              <a:t>machines</a:t>
            </a:r>
            <a:r>
              <a:rPr lang="fi-FI" sz="2000" dirty="0"/>
              <a:t>, </a:t>
            </a:r>
            <a:r>
              <a:rPr lang="fi-FI" sz="2000" dirty="0" err="1"/>
              <a:t>parts</a:t>
            </a:r>
            <a:endParaRPr lang="fi-FI" sz="2000" dirty="0"/>
          </a:p>
          <a:p>
            <a:pPr lvl="3"/>
            <a:endParaRPr lang="fi-FI" sz="2000" dirty="0"/>
          </a:p>
          <a:p>
            <a:pPr lvl="3"/>
            <a:r>
              <a:rPr lang="fi-FI" sz="2000" dirty="0" err="1"/>
              <a:t>All</a:t>
            </a:r>
            <a:r>
              <a:rPr lang="fi-FI" sz="2000" dirty="0"/>
              <a:t> </a:t>
            </a:r>
            <a:r>
              <a:rPr lang="fi-FI" sz="2000" dirty="0" err="1"/>
              <a:t>the</a:t>
            </a:r>
            <a:r>
              <a:rPr lang="fi-FI" sz="2000" dirty="0"/>
              <a:t> </a:t>
            </a:r>
            <a:r>
              <a:rPr lang="fi-FI" sz="2000" dirty="0" err="1"/>
              <a:t>supportive</a:t>
            </a:r>
            <a:r>
              <a:rPr lang="fi-FI" sz="2000" dirty="0"/>
              <a:t> products, </a:t>
            </a:r>
            <a:r>
              <a:rPr lang="fi-FI" sz="2000" dirty="0" err="1"/>
              <a:t>material</a:t>
            </a:r>
            <a:r>
              <a:rPr lang="fi-FI" sz="2000" dirty="0"/>
              <a:t> and </a:t>
            </a:r>
            <a:r>
              <a:rPr lang="fi-FI" sz="2000" dirty="0" err="1"/>
              <a:t>services</a:t>
            </a:r>
            <a:endParaRPr lang="fi-FI" sz="2000" dirty="0"/>
          </a:p>
          <a:p>
            <a:pPr lvl="3"/>
            <a:endParaRPr lang="fi-FI" sz="2000" dirty="0"/>
          </a:p>
          <a:p>
            <a:pPr lvl="3"/>
            <a:r>
              <a:rPr lang="fi-FI" sz="2000" dirty="0" err="1"/>
              <a:t>Housing</a:t>
            </a:r>
            <a:r>
              <a:rPr lang="fi-FI" sz="2000" dirty="0"/>
              <a:t> </a:t>
            </a:r>
            <a:r>
              <a:rPr lang="fi-FI" sz="2000" dirty="0" err="1"/>
              <a:t>arrangements</a:t>
            </a:r>
            <a:r>
              <a:rPr lang="fi-FI" sz="2000" dirty="0"/>
              <a:t>, </a:t>
            </a:r>
            <a:r>
              <a:rPr lang="fi-FI" sz="2000" dirty="0" err="1"/>
              <a:t>rooms</a:t>
            </a:r>
            <a:r>
              <a:rPr lang="fi-FI" sz="2000" dirty="0"/>
              <a:t>, </a:t>
            </a:r>
            <a:r>
              <a:rPr lang="fi-FI" sz="2000" dirty="0" err="1"/>
              <a:t>work</a:t>
            </a:r>
            <a:r>
              <a:rPr lang="fi-FI" sz="2000" dirty="0"/>
              <a:t> </a:t>
            </a:r>
            <a:r>
              <a:rPr lang="fi-FI" sz="2000" dirty="0" err="1"/>
              <a:t>force</a:t>
            </a:r>
            <a:r>
              <a:rPr lang="fi-FI" sz="2000" dirty="0"/>
              <a:t> transport</a:t>
            </a:r>
          </a:p>
          <a:p>
            <a:pPr lvl="3"/>
            <a:endParaRPr lang="fi-FI" sz="2000" dirty="0"/>
          </a:p>
          <a:p>
            <a:pPr lvl="3"/>
            <a:r>
              <a:rPr lang="fi-FI" sz="2000" dirty="0" err="1"/>
              <a:t>Customizes</a:t>
            </a:r>
            <a:r>
              <a:rPr lang="fi-FI" sz="2000" dirty="0"/>
              <a:t> products, </a:t>
            </a:r>
            <a:r>
              <a:rPr lang="fi-FI" sz="2000" dirty="0" err="1"/>
              <a:t>parts</a:t>
            </a:r>
            <a:r>
              <a:rPr lang="fi-FI" sz="2000" dirty="0"/>
              <a:t> and </a:t>
            </a:r>
            <a:r>
              <a:rPr lang="fi-FI" sz="2000" dirty="0" err="1"/>
              <a:t>services</a:t>
            </a:r>
            <a:r>
              <a:rPr lang="fi-FI" sz="2000" dirty="0"/>
              <a:t> </a:t>
            </a:r>
            <a:r>
              <a:rPr lang="fi-FI" sz="2000" dirty="0" err="1"/>
              <a:t>accoring</a:t>
            </a:r>
            <a:r>
              <a:rPr lang="fi-FI" sz="2000" dirty="0"/>
              <a:t> to </a:t>
            </a:r>
            <a:r>
              <a:rPr lang="fi-FI" sz="2000" dirty="0" err="1"/>
              <a:t>customer</a:t>
            </a:r>
            <a:r>
              <a:rPr lang="fi-FI" sz="2000" dirty="0"/>
              <a:t> </a:t>
            </a:r>
            <a:r>
              <a:rPr lang="fi-FI" sz="2000" dirty="0" err="1"/>
              <a:t>needs</a:t>
            </a:r>
            <a:endParaRPr lang="fi-FI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fi-FI" dirty="0"/>
          </a:p>
          <a:p>
            <a:pPr lvl="0"/>
            <a:endParaRPr lang="fi-F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842725-6078-44F8-8EE3-2FABC806AF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68760"/>
            <a:ext cx="800919" cy="7918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7430B55-811F-4293-BC2F-D1DFF3B927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18" y="1916832"/>
            <a:ext cx="800919" cy="79180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73235C4-EF0E-4CE3-A8FC-AACF931992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68" y="2564904"/>
            <a:ext cx="800919" cy="79180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9C34D19-C62D-4A91-A705-3B64B972327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213262"/>
            <a:ext cx="800919" cy="79180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E58BD5C-A9D5-474A-841F-2FA549C4CAE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45" y="3789326"/>
            <a:ext cx="800919" cy="79180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F84A737-269A-44CB-B9AB-14D7CFD927A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36" y="4365390"/>
            <a:ext cx="800919" cy="79180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69D24C8-A123-487A-9D55-F4C3475EFE8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44" y="5013176"/>
            <a:ext cx="800919" cy="79180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DD1A660-FCB8-4478-B8BF-632A424CBAA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661534"/>
            <a:ext cx="800919" cy="791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537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CCB320-5915-4708-B86B-2E0E12247D70}"/>
              </a:ext>
            </a:extLst>
          </p:cNvPr>
          <p:cNvSpPr txBox="1"/>
          <p:nvPr/>
        </p:nvSpPr>
        <p:spPr>
          <a:xfrm>
            <a:off x="971600" y="980728"/>
            <a:ext cx="7920880" cy="406265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sz="3000" b="1" dirty="0">
                <a:solidFill>
                  <a:srgbClr val="0070C0"/>
                </a:solidFill>
              </a:rPr>
              <a:t>Focus in </a:t>
            </a:r>
            <a:r>
              <a:rPr lang="fi-FI" sz="3000" b="1" dirty="0" err="1">
                <a:solidFill>
                  <a:srgbClr val="0070C0"/>
                </a:solidFill>
              </a:rPr>
              <a:t>innovations</a:t>
            </a:r>
            <a:r>
              <a:rPr lang="fi-FI" sz="3000" b="1" dirty="0">
                <a:solidFill>
                  <a:srgbClr val="0070C0"/>
                </a:solidFill>
              </a:rPr>
              <a:t> and </a:t>
            </a:r>
            <a:r>
              <a:rPr lang="fi-FI" sz="3000" b="1" dirty="0" err="1">
                <a:solidFill>
                  <a:srgbClr val="0070C0"/>
                </a:solidFill>
              </a:rPr>
              <a:t>patented</a:t>
            </a:r>
            <a:r>
              <a:rPr lang="fi-FI" sz="3000" b="1" dirty="0">
                <a:solidFill>
                  <a:srgbClr val="0070C0"/>
                </a:solidFill>
              </a:rPr>
              <a:t> products</a:t>
            </a:r>
            <a:endParaRPr lang="fi-FI" dirty="0"/>
          </a:p>
          <a:p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ENERGY AND ENVIRONMENT SAVING</a:t>
            </a:r>
            <a:br>
              <a:rPr lang="fi-FI" dirty="0"/>
            </a:br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COST-EFFECTIVE (</a:t>
            </a:r>
            <a:r>
              <a:rPr lang="fi-FI" dirty="0" err="1"/>
              <a:t>production</a:t>
            </a:r>
            <a:r>
              <a:rPr lang="fi-FI" dirty="0"/>
              <a:t> </a:t>
            </a:r>
            <a:r>
              <a:rPr lang="fi-FI" dirty="0" err="1"/>
              <a:t>cost</a:t>
            </a:r>
            <a:r>
              <a:rPr lang="fi-FI" dirty="0"/>
              <a:t> vs. </a:t>
            </a:r>
            <a:r>
              <a:rPr lang="fi-FI" dirty="0" err="1"/>
              <a:t>income</a:t>
            </a:r>
            <a:r>
              <a:rPr lang="fi-FI" dirty="0"/>
              <a:t> per m2)</a:t>
            </a:r>
            <a:br>
              <a:rPr lang="fi-FI" dirty="0"/>
            </a:br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ECOLOGIC LONG TERM SOLUTION</a:t>
            </a:r>
            <a:br>
              <a:rPr lang="fi-FI" b="1" dirty="0"/>
            </a:br>
            <a:endParaRPr lang="fi-FI" b="1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i-FI" b="1" dirty="0" err="1"/>
              <a:t>Examples</a:t>
            </a:r>
            <a:r>
              <a:rPr lang="fi-FI" dirty="0"/>
              <a:t> </a:t>
            </a:r>
            <a:br>
              <a:rPr lang="fi-FI" b="1" dirty="0"/>
            </a:br>
            <a:r>
              <a:rPr lang="fi-FI" sz="1600" dirty="0"/>
              <a:t>- </a:t>
            </a:r>
            <a:r>
              <a:rPr lang="fi-FI" sz="1600" dirty="0" err="1"/>
              <a:t>Fuel</a:t>
            </a:r>
            <a:r>
              <a:rPr lang="fi-FI" sz="1600" dirty="0"/>
              <a:t> </a:t>
            </a:r>
            <a:r>
              <a:rPr lang="fi-FI" sz="1600" dirty="0" err="1"/>
              <a:t>consumption</a:t>
            </a:r>
            <a:r>
              <a:rPr lang="fi-FI" sz="1600" dirty="0"/>
              <a:t> &amp; CO</a:t>
            </a:r>
            <a:r>
              <a:rPr lang="fi-FI" sz="1600" baseline="-25000" dirty="0"/>
              <a:t>2</a:t>
            </a:r>
            <a:r>
              <a:rPr lang="fi-FI" sz="1600" dirty="0"/>
              <a:t> </a:t>
            </a:r>
            <a:r>
              <a:rPr lang="fi-FI" sz="1600" dirty="0" err="1"/>
              <a:t>emissions</a:t>
            </a:r>
            <a:r>
              <a:rPr lang="fi-FI" sz="1600" dirty="0"/>
              <a:t> </a:t>
            </a:r>
            <a:r>
              <a:rPr lang="fi-FI" sz="1600" dirty="0" err="1"/>
              <a:t>reduction</a:t>
            </a:r>
            <a:r>
              <a:rPr lang="fi-FI" sz="1600" dirty="0"/>
              <a:t> (-20 %), </a:t>
            </a:r>
            <a:r>
              <a:rPr lang="fi-FI" sz="1600" b="1" dirty="0" err="1"/>
              <a:t>Finno</a:t>
            </a:r>
            <a:r>
              <a:rPr lang="fi-FI" sz="1600" b="1" dirty="0"/>
              <a:t> </a:t>
            </a:r>
            <a:r>
              <a:rPr lang="fi-FI" sz="1600" b="1" dirty="0" err="1"/>
              <a:t>Exergy</a:t>
            </a:r>
            <a:r>
              <a:rPr lang="fi-FI" sz="1600" b="1" dirty="0"/>
              <a:t> </a:t>
            </a:r>
            <a:br>
              <a:rPr lang="fi-FI" sz="1600" dirty="0"/>
            </a:br>
            <a:r>
              <a:rPr lang="fi-FI" sz="1600" dirty="0"/>
              <a:t>- </a:t>
            </a:r>
            <a:r>
              <a:rPr lang="fi-FI" sz="1600" dirty="0" err="1"/>
              <a:t>Patented</a:t>
            </a:r>
            <a:r>
              <a:rPr lang="fi-FI" sz="1600" dirty="0"/>
              <a:t> </a:t>
            </a:r>
            <a:r>
              <a:rPr lang="fi-FI" sz="1600" dirty="0" err="1"/>
              <a:t>composite</a:t>
            </a:r>
            <a:r>
              <a:rPr lang="fi-FI" sz="1600" dirty="0"/>
              <a:t> </a:t>
            </a:r>
            <a:r>
              <a:rPr lang="fi-FI" sz="1600" dirty="0" err="1"/>
              <a:t>pumps</a:t>
            </a:r>
            <a:r>
              <a:rPr lang="fi-FI" sz="1600" dirty="0"/>
              <a:t> and </a:t>
            </a:r>
            <a:r>
              <a:rPr lang="fi-FI" sz="1600" dirty="0" err="1"/>
              <a:t>parts</a:t>
            </a:r>
            <a:r>
              <a:rPr lang="fi-FI" sz="1600" dirty="0"/>
              <a:t>, </a:t>
            </a:r>
            <a:r>
              <a:rPr lang="fi-FI" sz="1600" b="1" dirty="0"/>
              <a:t>SIMS</a:t>
            </a:r>
            <a:br>
              <a:rPr lang="fi-FI" sz="1600" dirty="0"/>
            </a:br>
            <a:r>
              <a:rPr lang="fi-FI" sz="1600" dirty="0"/>
              <a:t>- </a:t>
            </a:r>
            <a:r>
              <a:rPr lang="fi-FI" sz="1600" dirty="0" err="1"/>
              <a:t>Articial</a:t>
            </a:r>
            <a:r>
              <a:rPr lang="fi-FI" sz="1600" dirty="0"/>
              <a:t> </a:t>
            </a:r>
            <a:r>
              <a:rPr lang="fi-FI" sz="1600" dirty="0" err="1"/>
              <a:t>wave</a:t>
            </a:r>
            <a:r>
              <a:rPr lang="fi-FI" sz="1600" dirty="0"/>
              <a:t> for open </a:t>
            </a:r>
            <a:r>
              <a:rPr lang="fi-FI" sz="1600" dirty="0" err="1"/>
              <a:t>water</a:t>
            </a:r>
            <a:r>
              <a:rPr lang="fi-FI" sz="1600" dirty="0"/>
              <a:t>, </a:t>
            </a:r>
            <a:r>
              <a:rPr lang="fi-FI" sz="1600" dirty="0" err="1"/>
              <a:t>Artwave</a:t>
            </a:r>
            <a:br>
              <a:rPr lang="fi-FI" dirty="0"/>
            </a:br>
            <a:endParaRPr lang="fi-FI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84835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04EE6D7-7D6C-429D-8EA6-BBEEAD29D3EB}"/>
              </a:ext>
            </a:extLst>
          </p:cNvPr>
          <p:cNvSpPr txBox="1"/>
          <p:nvPr/>
        </p:nvSpPr>
        <p:spPr>
          <a:xfrm>
            <a:off x="971600" y="980728"/>
            <a:ext cx="7920880" cy="221599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sz="3000" b="1" dirty="0" err="1">
                <a:solidFill>
                  <a:srgbClr val="0070C0"/>
                </a:solidFill>
              </a:rPr>
              <a:t>Request</a:t>
            </a:r>
            <a:r>
              <a:rPr lang="fi-FI" sz="3000" b="1" dirty="0">
                <a:solidFill>
                  <a:srgbClr val="0070C0"/>
                </a:solidFill>
              </a:rPr>
              <a:t> For </a:t>
            </a:r>
            <a:r>
              <a:rPr lang="fi-FI" sz="3000" b="1" dirty="0" err="1">
                <a:solidFill>
                  <a:srgbClr val="0070C0"/>
                </a:solidFill>
              </a:rPr>
              <a:t>Quote</a:t>
            </a:r>
            <a:r>
              <a:rPr lang="fi-FI" sz="3000" b="1" dirty="0">
                <a:solidFill>
                  <a:srgbClr val="0070C0"/>
                </a:solidFill>
              </a:rPr>
              <a:t> for </a:t>
            </a:r>
            <a:r>
              <a:rPr lang="fi-FI" sz="3000" b="1" dirty="0" err="1">
                <a:solidFill>
                  <a:srgbClr val="0070C0"/>
                </a:solidFill>
              </a:rPr>
              <a:t>members</a:t>
            </a:r>
            <a:r>
              <a:rPr lang="fi-FI" sz="3000" b="1" dirty="0">
                <a:solidFill>
                  <a:srgbClr val="0070C0"/>
                </a:solidFill>
              </a:rPr>
              <a:t> and </a:t>
            </a:r>
            <a:r>
              <a:rPr lang="fi-FI" sz="3000" b="1" dirty="0" err="1">
                <a:solidFill>
                  <a:srgbClr val="0070C0"/>
                </a:solidFill>
              </a:rPr>
              <a:t>customers</a:t>
            </a:r>
            <a:endParaRPr lang="fi-FI" dirty="0"/>
          </a:p>
          <a:p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err="1"/>
              <a:t>Customers</a:t>
            </a:r>
            <a:r>
              <a:rPr lang="fi-FI" dirty="0"/>
              <a:t> (</a:t>
            </a:r>
            <a:r>
              <a:rPr lang="fi-FI" dirty="0" err="1"/>
              <a:t>shipyards</a:t>
            </a:r>
            <a:r>
              <a:rPr lang="fi-FI" dirty="0"/>
              <a:t>, </a:t>
            </a:r>
            <a:r>
              <a:rPr lang="fi-FI" dirty="0" err="1"/>
              <a:t>cruise</a:t>
            </a:r>
            <a:r>
              <a:rPr lang="fi-FI" dirty="0"/>
              <a:t> </a:t>
            </a:r>
            <a:r>
              <a:rPr lang="fi-FI" dirty="0" err="1"/>
              <a:t>lines</a:t>
            </a:r>
            <a:r>
              <a:rPr lang="fi-FI" dirty="0"/>
              <a:t>, etc.) </a:t>
            </a:r>
            <a:r>
              <a:rPr lang="fi-FI" dirty="0" err="1"/>
              <a:t>can</a:t>
            </a:r>
            <a:r>
              <a:rPr lang="fi-FI" dirty="0"/>
              <a:t> </a:t>
            </a:r>
            <a:r>
              <a:rPr lang="fi-FI" dirty="0" err="1"/>
              <a:t>leave</a:t>
            </a:r>
            <a:r>
              <a:rPr lang="fi-FI" dirty="0"/>
              <a:t> </a:t>
            </a:r>
            <a:r>
              <a:rPr lang="fi-FI" dirty="0" err="1"/>
              <a:t>RFQs</a:t>
            </a:r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YardMate </a:t>
            </a:r>
            <a:r>
              <a:rPr lang="fi-FI" dirty="0" err="1"/>
              <a:t>members</a:t>
            </a:r>
            <a:r>
              <a:rPr lang="fi-FI" dirty="0"/>
              <a:t> </a:t>
            </a:r>
            <a:r>
              <a:rPr lang="fi-FI" dirty="0" err="1"/>
              <a:t>can</a:t>
            </a:r>
            <a:r>
              <a:rPr lang="fi-FI" dirty="0"/>
              <a:t> </a:t>
            </a:r>
            <a:r>
              <a:rPr lang="fi-FI" dirty="0" err="1"/>
              <a:t>quote</a:t>
            </a:r>
            <a:r>
              <a:rPr lang="fi-FI" dirty="0"/>
              <a:t> (</a:t>
            </a:r>
            <a:r>
              <a:rPr lang="fi-FI" dirty="0" err="1"/>
              <a:t>leave</a:t>
            </a:r>
            <a:r>
              <a:rPr lang="fi-FI" dirty="0"/>
              <a:t> </a:t>
            </a:r>
            <a:r>
              <a:rPr lang="fi-FI" dirty="0" err="1"/>
              <a:t>their</a:t>
            </a:r>
            <a:r>
              <a:rPr lang="fi-FI" dirty="0"/>
              <a:t> </a:t>
            </a:r>
            <a:r>
              <a:rPr lang="fi-FI" dirty="0" err="1"/>
              <a:t>offers</a:t>
            </a:r>
            <a:r>
              <a:rPr lang="fi-FI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err="1"/>
              <a:t>Easy</a:t>
            </a:r>
            <a:r>
              <a:rPr lang="fi-FI" dirty="0"/>
              <a:t> </a:t>
            </a:r>
            <a:r>
              <a:rPr lang="fi-FI" dirty="0" err="1"/>
              <a:t>follow-up</a:t>
            </a:r>
            <a:r>
              <a:rPr lang="fi-FI" dirty="0"/>
              <a:t> for </a:t>
            </a:r>
            <a:r>
              <a:rPr lang="fi-FI" dirty="0" err="1"/>
              <a:t>all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RFQ </a:t>
            </a:r>
            <a:r>
              <a:rPr lang="fi-FI" dirty="0" err="1"/>
              <a:t>activities</a:t>
            </a:r>
            <a:r>
              <a:rPr lang="fi-FI" dirty="0"/>
              <a:t>:</a:t>
            </a:r>
            <a:br>
              <a:rPr lang="fi-FI" dirty="0"/>
            </a:br>
            <a:endParaRPr lang="fi-FI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fi-FI" dirty="0"/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E70AD97-11F9-4340-B828-D847EE3ABC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708920"/>
            <a:ext cx="6948264" cy="400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394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9ABAE63-F434-432F-8627-F09C62F2F946}"/>
              </a:ext>
            </a:extLst>
          </p:cNvPr>
          <p:cNvSpPr txBox="1"/>
          <p:nvPr/>
        </p:nvSpPr>
        <p:spPr>
          <a:xfrm>
            <a:off x="971600" y="980728"/>
            <a:ext cx="7920880" cy="532453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sz="3000" dirty="0"/>
              <a:t>   </a:t>
            </a:r>
            <a:r>
              <a:rPr lang="fi-FI" sz="3000" b="1" dirty="0">
                <a:solidFill>
                  <a:srgbClr val="0070C0"/>
                </a:solidFill>
              </a:rPr>
              <a:t>YardMate – </a:t>
            </a:r>
            <a:r>
              <a:rPr lang="fi-FI" sz="3000" b="1" dirty="0" err="1">
                <a:solidFill>
                  <a:srgbClr val="0070C0"/>
                </a:solidFill>
              </a:rPr>
              <a:t>Finno</a:t>
            </a:r>
            <a:r>
              <a:rPr lang="fi-FI" sz="3000" b="1" dirty="0">
                <a:solidFill>
                  <a:srgbClr val="0070C0"/>
                </a:solidFill>
              </a:rPr>
              <a:t> </a:t>
            </a:r>
            <a:r>
              <a:rPr lang="fi-FI" sz="3000" b="1" dirty="0" err="1">
                <a:solidFill>
                  <a:srgbClr val="0070C0"/>
                </a:solidFill>
              </a:rPr>
              <a:t>Exergy</a:t>
            </a:r>
            <a:endParaRPr lang="fi-FI" sz="3000" b="1" dirty="0">
              <a:solidFill>
                <a:srgbClr val="0070C0"/>
              </a:solidFill>
            </a:endParaRPr>
          </a:p>
          <a:p>
            <a:pPr lvl="0"/>
            <a:br>
              <a:rPr lang="fi-FI" sz="2000" b="1" dirty="0"/>
            </a:br>
            <a:endParaRPr lang="fi-FI" sz="2000" b="1" dirty="0"/>
          </a:p>
          <a:p>
            <a:pPr lvl="0"/>
            <a:endParaRPr lang="fi-FI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fi-FI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fi-FI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fi-FI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fi-FI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fi-FI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fi-FI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fi-FI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fi-FI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fi-FI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fi-FI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fi-FI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fi-FI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fi-FI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fi-FI" dirty="0"/>
          </a:p>
        </p:txBody>
      </p:sp>
      <p:pic>
        <p:nvPicPr>
          <p:cNvPr id="5" name="Sisällön paikkamerkki 5">
            <a:extLst>
              <a:ext uri="{FF2B5EF4-FFF2-40B4-BE49-F238E27FC236}">
                <a16:creationId xmlns:a16="http://schemas.microsoft.com/office/drawing/2014/main" id="{F754AA43-E818-4A32-9CBE-04F6519DF8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927" t="18795" r="2001" b="6882"/>
          <a:stretch/>
        </p:blipFill>
        <p:spPr>
          <a:xfrm>
            <a:off x="1403648" y="1700808"/>
            <a:ext cx="4752528" cy="26067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5108BBD-080F-4092-B29A-8DDFD1D0C00E}"/>
              </a:ext>
            </a:extLst>
          </p:cNvPr>
          <p:cNvSpPr txBox="1"/>
          <p:nvPr/>
        </p:nvSpPr>
        <p:spPr>
          <a:xfrm>
            <a:off x="1364319" y="4385783"/>
            <a:ext cx="5296612" cy="1264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en-GB" u="sng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One Boeing 747 could save yearly:</a:t>
            </a:r>
            <a:endParaRPr lang="en-GB" sz="1600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GB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9 000 000 litres of fuel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GB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3 860 000 € savings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GB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22 400 tons of CO</a:t>
            </a:r>
            <a:r>
              <a:rPr lang="en-GB" baseline="-250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GB" dirty="0">
                <a:solidFill>
                  <a:srgbClr val="00B05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1" dirty="0">
                <a:solidFill>
                  <a:srgbClr val="00B05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= 10 000 cars off the road</a:t>
            </a:r>
            <a:endParaRPr lang="en-GB" b="1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A0FA87-BB5B-4309-B943-20346E1534BC}"/>
              </a:ext>
            </a:extLst>
          </p:cNvPr>
          <p:cNvSpPr txBox="1"/>
          <p:nvPr/>
        </p:nvSpPr>
        <p:spPr>
          <a:xfrm>
            <a:off x="6188895" y="1696596"/>
            <a:ext cx="2662502" cy="27549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GB" sz="1800" u="sng" dirty="0">
                <a:effectLst/>
                <a:latin typeface="Montserrat" panose="00000500000000000000" pitchFamily="2" charset="0"/>
              </a:rPr>
              <a:t>A combined cycle power plant 1GW</a:t>
            </a: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GB" sz="1800" dirty="0">
                <a:latin typeface="Montserrat" panose="00000500000000000000" pitchFamily="2" charset="0"/>
              </a:rPr>
              <a:t>F</a:t>
            </a:r>
            <a:r>
              <a:rPr lang="en-GB" sz="1800" dirty="0">
                <a:effectLst/>
                <a:latin typeface="Montserrat" panose="00000500000000000000" pitchFamily="2" charset="0"/>
              </a:rPr>
              <a:t>uel cost reduction of </a:t>
            </a:r>
            <a:br>
              <a:rPr lang="en-GB" sz="1800" dirty="0">
                <a:effectLst/>
                <a:latin typeface="Montserrat" panose="00000500000000000000" pitchFamily="2" charset="0"/>
              </a:rPr>
            </a:br>
            <a:r>
              <a:rPr lang="en-GB" sz="1800" dirty="0">
                <a:effectLst/>
                <a:latin typeface="Montserrat" panose="00000500000000000000" pitchFamily="2" charset="0"/>
              </a:rPr>
              <a:t>22,4 M€</a:t>
            </a:r>
            <a:endParaRPr lang="en-GB" u="sng" dirty="0">
              <a:latin typeface="Montserrat" panose="00000500000000000000" pitchFamily="2" charset="0"/>
            </a:endParaRP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GB" sz="1800" dirty="0">
                <a:effectLst/>
                <a:latin typeface="Montserrat" panose="00000500000000000000" pitchFamily="2" charset="0"/>
              </a:rPr>
              <a:t>156 000 tons CO</a:t>
            </a:r>
            <a:r>
              <a:rPr lang="en-GB" sz="1800" baseline="-25000" dirty="0">
                <a:effectLst/>
                <a:latin typeface="Montserrat" panose="00000500000000000000" pitchFamily="2" charset="0"/>
              </a:rPr>
              <a:t>2</a:t>
            </a:r>
            <a:r>
              <a:rPr lang="en-GB" sz="1800" dirty="0">
                <a:effectLst/>
                <a:latin typeface="Montserrat" panose="00000500000000000000" pitchFamily="2" charset="0"/>
              </a:rPr>
              <a:t> reduction</a:t>
            </a:r>
            <a:br>
              <a:rPr lang="en-GB" sz="1800" dirty="0">
                <a:effectLst/>
                <a:latin typeface="Montserrat" panose="00000500000000000000" pitchFamily="2" charset="0"/>
              </a:rPr>
            </a:br>
            <a:r>
              <a:rPr lang="en-GB" sz="1800" b="1" dirty="0">
                <a:solidFill>
                  <a:srgbClr val="00B050"/>
                </a:solidFill>
                <a:latin typeface="Montserrat" panose="00000500000000000000" pitchFamily="2" charset="0"/>
              </a:rPr>
              <a:t>= </a:t>
            </a:r>
            <a:r>
              <a:rPr lang="en-GB" sz="1800" b="1" dirty="0">
                <a:solidFill>
                  <a:srgbClr val="00B050"/>
                </a:solidFill>
                <a:effectLst/>
                <a:latin typeface="Montserrat" panose="00000500000000000000" pitchFamily="2" charset="0"/>
              </a:rPr>
              <a:t>65 000 cars off the road</a:t>
            </a:r>
            <a:endParaRPr lang="fi-FI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856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9ABAE63-F434-432F-8627-F09C62F2F946}"/>
              </a:ext>
            </a:extLst>
          </p:cNvPr>
          <p:cNvSpPr txBox="1"/>
          <p:nvPr/>
        </p:nvSpPr>
        <p:spPr>
          <a:xfrm>
            <a:off x="971600" y="980728"/>
            <a:ext cx="7704856" cy="5509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sz="3000" dirty="0"/>
              <a:t>	  </a:t>
            </a:r>
            <a:r>
              <a:rPr lang="fi-FI" sz="3000" b="1" dirty="0">
                <a:solidFill>
                  <a:srgbClr val="0070C0"/>
                </a:solidFill>
              </a:rPr>
              <a:t>YardMate - SIMS</a:t>
            </a:r>
          </a:p>
          <a:p>
            <a:pPr lvl="0"/>
            <a:br>
              <a:rPr lang="fi-FI" sz="2000" b="1" dirty="0"/>
            </a:br>
            <a:r>
              <a:rPr lang="fi-FI" sz="2000" b="1" dirty="0" err="1"/>
              <a:t>Composite</a:t>
            </a:r>
            <a:r>
              <a:rPr lang="fi-FI" sz="2000" b="1" dirty="0"/>
              <a:t> </a:t>
            </a:r>
            <a:r>
              <a:rPr lang="fi-FI" sz="2000" b="1" dirty="0" err="1"/>
              <a:t>Impellers</a:t>
            </a:r>
            <a:r>
              <a:rPr lang="fi-FI" sz="2000" b="1" dirty="0"/>
              <a:t> and </a:t>
            </a:r>
            <a:r>
              <a:rPr lang="fi-FI" sz="2000" b="1" dirty="0" err="1"/>
              <a:t>parts</a:t>
            </a:r>
            <a:r>
              <a:rPr lang="fi-FI" sz="2000" b="1" dirty="0"/>
              <a:t> in </a:t>
            </a:r>
            <a:r>
              <a:rPr lang="fi-FI" sz="2000" b="1" dirty="0" err="1"/>
              <a:t>marine</a:t>
            </a:r>
            <a:r>
              <a:rPr lang="fi-FI" sz="2000" b="1" dirty="0"/>
              <a:t> </a:t>
            </a:r>
            <a:r>
              <a:rPr lang="fi-FI" sz="2000" b="1" dirty="0" err="1"/>
              <a:t>industry</a:t>
            </a:r>
            <a:br>
              <a:rPr lang="fi-FI" sz="2000" b="1" dirty="0"/>
            </a:br>
            <a:endParaRPr lang="fi-FI" sz="2000" b="1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i-FI" sz="2000" dirty="0" err="1"/>
              <a:t>Replaces</a:t>
            </a:r>
            <a:r>
              <a:rPr lang="fi-FI" sz="2000" dirty="0"/>
              <a:t> </a:t>
            </a:r>
            <a:r>
              <a:rPr lang="fi-FI" sz="2000" dirty="0" err="1"/>
              <a:t>the</a:t>
            </a:r>
            <a:r>
              <a:rPr lang="fi-FI" sz="2000" dirty="0"/>
              <a:t> </a:t>
            </a:r>
            <a:r>
              <a:rPr lang="fi-FI" sz="2000" dirty="0" err="1"/>
              <a:t>traditional</a:t>
            </a:r>
            <a:r>
              <a:rPr lang="fi-FI" sz="2000" dirty="0"/>
              <a:t> </a:t>
            </a:r>
            <a:r>
              <a:rPr lang="fi-FI" sz="2000" dirty="0" err="1"/>
              <a:t>metal</a:t>
            </a:r>
            <a:r>
              <a:rPr lang="fi-FI" sz="2000" dirty="0"/>
              <a:t> </a:t>
            </a:r>
            <a:r>
              <a:rPr lang="fi-FI" sz="2000" dirty="0" err="1"/>
              <a:t>accessories</a:t>
            </a:r>
            <a:r>
              <a:rPr lang="fi-FI" sz="2000" dirty="0"/>
              <a:t> </a:t>
            </a:r>
            <a:r>
              <a:rPr lang="fi-FI" sz="2000" dirty="0" err="1"/>
              <a:t>with</a:t>
            </a:r>
            <a:r>
              <a:rPr lang="fi-FI" sz="2000" dirty="0"/>
              <a:t> </a:t>
            </a:r>
            <a:r>
              <a:rPr lang="fi-FI" sz="2000" dirty="0" err="1"/>
              <a:t>corrosion</a:t>
            </a:r>
            <a:r>
              <a:rPr lang="fi-FI" sz="2000" dirty="0"/>
              <a:t> </a:t>
            </a:r>
            <a:r>
              <a:rPr lang="fi-FI" sz="2000" dirty="0" err="1"/>
              <a:t>free</a:t>
            </a:r>
            <a:r>
              <a:rPr lang="fi-FI" sz="2000" dirty="0"/>
              <a:t> </a:t>
            </a:r>
            <a:r>
              <a:rPr lang="fi-FI" sz="2000" dirty="0" err="1"/>
              <a:t>parts</a:t>
            </a:r>
            <a:br>
              <a:rPr lang="fi-FI" sz="2000" dirty="0"/>
            </a:br>
            <a:endParaRPr lang="fi-FI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i-FI" sz="2000" dirty="0" err="1"/>
              <a:t>Stonger</a:t>
            </a:r>
            <a:r>
              <a:rPr lang="fi-FI" sz="2000" dirty="0"/>
              <a:t>, </a:t>
            </a:r>
            <a:r>
              <a:rPr lang="fi-FI" sz="2000" dirty="0" err="1"/>
              <a:t>corrosion</a:t>
            </a:r>
            <a:r>
              <a:rPr lang="fi-FI" sz="2000" dirty="0"/>
              <a:t> </a:t>
            </a:r>
            <a:r>
              <a:rPr lang="fi-FI" sz="2000" dirty="0" err="1"/>
              <a:t>free</a:t>
            </a:r>
            <a:r>
              <a:rPr lang="fi-FI" sz="2000" dirty="0"/>
              <a:t>, </a:t>
            </a:r>
            <a:r>
              <a:rPr lang="fi-FI" sz="2000" dirty="0" err="1"/>
              <a:t>maintenance</a:t>
            </a:r>
            <a:r>
              <a:rPr lang="fi-FI" sz="2000" dirty="0"/>
              <a:t> </a:t>
            </a:r>
            <a:r>
              <a:rPr lang="fi-FI" sz="2000" dirty="0" err="1"/>
              <a:t>free</a:t>
            </a:r>
            <a:r>
              <a:rPr lang="fi-FI" sz="2000" dirty="0"/>
              <a:t>, </a:t>
            </a:r>
            <a:r>
              <a:rPr lang="fi-FI" sz="2000" dirty="0" err="1"/>
              <a:t>cost</a:t>
            </a:r>
            <a:r>
              <a:rPr lang="fi-FI" sz="2000" dirty="0"/>
              <a:t> </a:t>
            </a:r>
            <a:r>
              <a:rPr lang="fi-FI" sz="2000" dirty="0" err="1"/>
              <a:t>efficient</a:t>
            </a:r>
            <a:br>
              <a:rPr lang="fi-FI" sz="2000" dirty="0"/>
            </a:br>
            <a:br>
              <a:rPr lang="fi-FI" sz="2000" dirty="0"/>
            </a:br>
            <a:endParaRPr lang="fi-FI" sz="2000" dirty="0"/>
          </a:p>
          <a:p>
            <a:pPr marL="3543300" lvl="7" indent="-342900">
              <a:buFont typeface="Arial" panose="020B0604020202020204" pitchFamily="34" charset="0"/>
              <a:buChar char="•"/>
            </a:pPr>
            <a:r>
              <a:rPr lang="fi-FI" dirty="0">
                <a:hlinkClick r:id="rId2"/>
              </a:rPr>
              <a:t>http://www.yardmate.fi/en/sims</a:t>
            </a:r>
            <a:br>
              <a:rPr lang="fi-FI" dirty="0"/>
            </a:br>
            <a:endParaRPr lang="fi-FI" dirty="0"/>
          </a:p>
          <a:p>
            <a:pPr marL="3543300" lvl="7" indent="-342900">
              <a:buFont typeface="Arial" panose="020B0604020202020204" pitchFamily="34" charset="0"/>
              <a:buChar char="•"/>
            </a:pPr>
            <a:r>
              <a:rPr lang="fi-FI" dirty="0"/>
              <a:t> </a:t>
            </a:r>
            <a:r>
              <a:rPr lang="fi-FI" dirty="0">
                <a:hlinkClick r:id="rId3"/>
              </a:rPr>
              <a:t>https://www.simsite.com/brouchure</a:t>
            </a:r>
            <a:r>
              <a:rPr lang="fi-FI" dirty="0"/>
              <a:t> </a:t>
            </a:r>
            <a:br>
              <a:rPr lang="fi-FI" dirty="0"/>
            </a:br>
            <a:endParaRPr lang="fi-FI" dirty="0"/>
          </a:p>
          <a:p>
            <a:pPr marL="3543300" lvl="7" indent="-342900">
              <a:buFont typeface="Arial" panose="020B0604020202020204" pitchFamily="34" charset="0"/>
              <a:buChar char="•"/>
            </a:pPr>
            <a:r>
              <a:rPr lang="fi-FI" dirty="0">
                <a:hlinkClick r:id="rId4"/>
              </a:rPr>
              <a:t>https://www.simsite.com/references</a:t>
            </a:r>
            <a:r>
              <a:rPr lang="fi-FI" dirty="0"/>
              <a:t> </a:t>
            </a:r>
          </a:p>
          <a:p>
            <a:pPr lvl="0"/>
            <a:endParaRPr lang="fi-FI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fi-FI" dirty="0"/>
          </a:p>
          <a:p>
            <a:pPr lvl="0"/>
            <a:endParaRPr lang="fi-FI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fi-F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8805D0-5C69-4408-8EAA-675250FCF8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1680" y="3429000"/>
            <a:ext cx="2485454" cy="3263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055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7928</TotalTime>
  <Words>814</Words>
  <Application>Microsoft Office PowerPoint</Application>
  <PresentationFormat>On-screen Show (4:3)</PresentationFormat>
  <Paragraphs>118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Courier New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Fujitsu</dc:creator>
  <cp:lastModifiedBy>Kari Härkönen</cp:lastModifiedBy>
  <cp:revision>475</cp:revision>
  <dcterms:created xsi:type="dcterms:W3CDTF">2012-09-27T12:53:13Z</dcterms:created>
  <dcterms:modified xsi:type="dcterms:W3CDTF">2021-11-23T14:12:54Z</dcterms:modified>
</cp:coreProperties>
</file>