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3" r:id="rId2"/>
    <p:sldId id="351" r:id="rId3"/>
    <p:sldId id="356" r:id="rId4"/>
    <p:sldId id="352" r:id="rId5"/>
    <p:sldId id="354" r:id="rId6"/>
    <p:sldId id="296" r:id="rId7"/>
    <p:sldId id="350" r:id="rId8"/>
    <p:sldId id="347" r:id="rId9"/>
    <p:sldId id="348" r:id="rId10"/>
    <p:sldId id="355" r:id="rId11"/>
    <p:sldId id="349" r:id="rId12"/>
    <p:sldId id="345" r:id="rId13"/>
    <p:sldId id="342" r:id="rId14"/>
    <p:sldId id="314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5" autoAdjust="0"/>
    <p:restoredTop sz="94598" autoAdjust="0"/>
  </p:normalViewPr>
  <p:slideViewPr>
    <p:cSldViewPr>
      <p:cViewPr>
        <p:scale>
          <a:sx n="100" d="100"/>
          <a:sy n="100" d="100"/>
        </p:scale>
        <p:origin x="1090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090F5-C3CE-4D1C-AA08-A4D01D85C67B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D4608-494D-4675-993A-1DA80478D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841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3683B-CAD5-426F-82BD-5C91F13B92EE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A4A16-DEEC-4E70-B0F8-48EE45452C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151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4A16-DEEC-4E70-B0F8-48EE45452C4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11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107504" y="6309320"/>
            <a:ext cx="8856984" cy="4320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900" dirty="0"/>
              <a:t>©</a:t>
            </a:r>
            <a:r>
              <a:rPr lang="fi-FI" sz="900" dirty="0"/>
              <a:t> 2003-2016 MindFit Consulting Oy • Phone +358 400 752 542 • Mail kari@mindfitconsulting.com • </a:t>
            </a:r>
            <a:r>
              <a:rPr lang="fi-FI" sz="900" u="sng" dirty="0">
                <a:solidFill>
                  <a:schemeClr val="accent3">
                    <a:lumMod val="50000"/>
                  </a:schemeClr>
                </a:solidFill>
              </a:rPr>
              <a:t>www.mindfitconsulting.com</a:t>
            </a:r>
            <a:endParaRPr lang="en-US" sz="900" u="sng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endParaRPr lang="fi-FI" sz="1000" dirty="0"/>
          </a:p>
          <a:p>
            <a:pPr eaLnBrk="1" hangingPunct="1"/>
            <a:endParaRPr lang="fi-FI" sz="10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6165304"/>
            <a:ext cx="864096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MindFit\Business_Material\2_Training_Material\MindFit_logo_smal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0" cy="29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1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35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107504" y="6309320"/>
            <a:ext cx="8856984" cy="4320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900" dirty="0"/>
              <a:t>©</a:t>
            </a:r>
            <a:r>
              <a:rPr lang="fi-FI" sz="900" dirty="0"/>
              <a:t> 2003-2016 MindFit Consulting Oy • Phone +358 400 752 542 • Mail kari@mindfitconsulting.com • </a:t>
            </a:r>
            <a:r>
              <a:rPr lang="fi-FI" sz="900" u="sng" dirty="0">
                <a:solidFill>
                  <a:schemeClr val="accent3">
                    <a:lumMod val="50000"/>
                  </a:schemeClr>
                </a:solidFill>
              </a:rPr>
              <a:t>www.mindfitconsulting.com</a:t>
            </a:r>
            <a:endParaRPr lang="en-US" sz="900" u="sng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endParaRPr lang="fi-FI" sz="1000" dirty="0"/>
          </a:p>
          <a:p>
            <a:pPr eaLnBrk="1" hangingPunct="1"/>
            <a:endParaRPr lang="fi-FI" sz="10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520" y="6165304"/>
            <a:ext cx="864096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8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87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06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937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46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40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13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186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FF972-A6B5-4361-A4F8-08284B92F6A7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62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JIvDTOrEE" TargetMode="External"/><Relationship Id="rId2" Type="http://schemas.openxmlformats.org/officeDocument/2006/relationships/hyperlink" Target="http://www.yardmate.fi/en/artwav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7OCNJ1QIYUc&amp;t=53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dmate.fi/" TargetMode="External"/><Relationship Id="rId2" Type="http://schemas.openxmlformats.org/officeDocument/2006/relationships/hyperlink" Target="mailto:kari.harkonen@yardmate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ikipedia:Citing_sources" TargetMode="External"/><Relationship Id="rId3" Type="http://schemas.openxmlformats.org/officeDocument/2006/relationships/hyperlink" Target="https://en.wikipedia.org/wiki/Portmanteau" TargetMode="External"/><Relationship Id="rId7" Type="http://schemas.openxmlformats.org/officeDocument/2006/relationships/hyperlink" Target="https://en.wikipedia.org/wiki/Metaverse#cite_note-7" TargetMode="External"/><Relationship Id="rId2" Type="http://schemas.openxmlformats.org/officeDocument/2006/relationships/hyperlink" Target="https://en.wikipedia.org/wiki/Snow_Cras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etaverse#cite_note-6" TargetMode="External"/><Relationship Id="rId11" Type="http://schemas.openxmlformats.org/officeDocument/2006/relationships/hyperlink" Target="https://en.wikipedia.org/wiki/Metaverse#cite_note-:92-10" TargetMode="External"/><Relationship Id="rId5" Type="http://schemas.openxmlformats.org/officeDocument/2006/relationships/hyperlink" Target="https://en.wikipedia.org/wiki/Universe" TargetMode="External"/><Relationship Id="rId10" Type="http://schemas.openxmlformats.org/officeDocument/2006/relationships/hyperlink" Target="https://en.wikipedia.org/wiki/Metaverse#cite_note-:32-9" TargetMode="External"/><Relationship Id="rId4" Type="http://schemas.openxmlformats.org/officeDocument/2006/relationships/hyperlink" Target="https://en.wikipedia.org/wiki/Meta" TargetMode="External"/><Relationship Id="rId9" Type="http://schemas.openxmlformats.org/officeDocument/2006/relationships/hyperlink" Target="https://en.wikipedia.org/wiki/Metaverse#cite_note-:82-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rdmate.fi/material_open/DesignReform/design_reform_showroom_at_sketchfab_orig.mp4" TargetMode="External"/><Relationship Id="rId2" Type="http://schemas.openxmlformats.org/officeDocument/2006/relationships/hyperlink" Target="https://yardmate.fi/material_open/DesignReform/VRShowreelCut_1min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rdmate.fi/material_open/images/TherapyPlatform.jpeg" TargetMode="External"/><Relationship Id="rId4" Type="http://schemas.openxmlformats.org/officeDocument/2006/relationships/hyperlink" Target="https://skfb.ly/ovJR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48920754/9044b477e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329453-5AF2-43F8-82FB-2D964A239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8544" cy="68908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CD8B05-C894-4226-A625-4B6D1DF6FC05}"/>
              </a:ext>
            </a:extLst>
          </p:cNvPr>
          <p:cNvSpPr/>
          <p:nvPr/>
        </p:nvSpPr>
        <p:spPr>
          <a:xfrm>
            <a:off x="7198244" y="958206"/>
            <a:ext cx="1816326" cy="147533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Shipyards, </a:t>
            </a:r>
            <a:br>
              <a:rPr lang="en-GB" dirty="0"/>
            </a:br>
            <a:r>
              <a:rPr lang="en-GB" dirty="0"/>
              <a:t>Cruise Lines, Airlines, Industry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767434-D959-489C-87F2-7E0E3656C1B1}"/>
              </a:ext>
            </a:extLst>
          </p:cNvPr>
          <p:cNvSpPr/>
          <p:nvPr/>
        </p:nvSpPr>
        <p:spPr>
          <a:xfrm>
            <a:off x="7781798" y="4307690"/>
            <a:ext cx="1327808" cy="6474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Sub-contractors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26091-FA7A-48A5-91B1-ACF1058C3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42" y="3025672"/>
            <a:ext cx="737058" cy="72365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983B5C8-A501-4D24-9970-D29EA698C9C6}"/>
              </a:ext>
            </a:extLst>
          </p:cNvPr>
          <p:cNvSpPr/>
          <p:nvPr/>
        </p:nvSpPr>
        <p:spPr>
          <a:xfrm>
            <a:off x="7612864" y="2875169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2D7156-F6B8-4C97-AD8C-BD797929A73A}"/>
              </a:ext>
            </a:extLst>
          </p:cNvPr>
          <p:cNvSpPr/>
          <p:nvPr/>
        </p:nvSpPr>
        <p:spPr>
          <a:xfrm>
            <a:off x="7996720" y="2761063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E9B6DA-2915-4B31-A7F4-FA3764CADA27}"/>
              </a:ext>
            </a:extLst>
          </p:cNvPr>
          <p:cNvSpPr/>
          <p:nvPr/>
        </p:nvSpPr>
        <p:spPr>
          <a:xfrm>
            <a:off x="7424225" y="3260262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E4D7DE-D3DF-489A-AED4-D74CC3DDAB04}"/>
              </a:ext>
            </a:extLst>
          </p:cNvPr>
          <p:cNvSpPr/>
          <p:nvPr/>
        </p:nvSpPr>
        <p:spPr>
          <a:xfrm>
            <a:off x="7540856" y="3645024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2816D8-2FBA-4A1C-893A-3FF64B1DC6D6}"/>
              </a:ext>
            </a:extLst>
          </p:cNvPr>
          <p:cNvSpPr/>
          <p:nvPr/>
        </p:nvSpPr>
        <p:spPr>
          <a:xfrm>
            <a:off x="8336294" y="2886101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172EE2-10B7-4E10-9834-58C6AF8A62EC}"/>
              </a:ext>
            </a:extLst>
          </p:cNvPr>
          <p:cNvSpPr/>
          <p:nvPr/>
        </p:nvSpPr>
        <p:spPr>
          <a:xfrm>
            <a:off x="8480310" y="3280454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0345B4-5F5B-4742-8F0A-BF83B1A2B8E1}"/>
              </a:ext>
            </a:extLst>
          </p:cNvPr>
          <p:cNvSpPr/>
          <p:nvPr/>
        </p:nvSpPr>
        <p:spPr>
          <a:xfrm>
            <a:off x="8336294" y="3645024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3DD0E5-8F23-4ECE-A340-B4544726AF96}"/>
              </a:ext>
            </a:extLst>
          </p:cNvPr>
          <p:cNvSpPr/>
          <p:nvPr/>
        </p:nvSpPr>
        <p:spPr>
          <a:xfrm>
            <a:off x="7959084" y="3774399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ECB269-857C-4499-8676-41EC8A045CF2}"/>
              </a:ext>
            </a:extLst>
          </p:cNvPr>
          <p:cNvCxnSpPr>
            <a:cxnSpLocks/>
          </p:cNvCxnSpPr>
          <p:nvPr/>
        </p:nvCxnSpPr>
        <p:spPr>
          <a:xfrm flipH="1" flipV="1">
            <a:off x="7533912" y="2420888"/>
            <a:ext cx="1" cy="91898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5F8417-A363-4AC8-909B-FE41F53A7883}"/>
              </a:ext>
            </a:extLst>
          </p:cNvPr>
          <p:cNvCxnSpPr>
            <a:cxnSpLocks/>
          </p:cNvCxnSpPr>
          <p:nvPr/>
        </p:nvCxnSpPr>
        <p:spPr>
          <a:xfrm flipH="1" flipV="1">
            <a:off x="7700242" y="2393443"/>
            <a:ext cx="11403" cy="60350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ABF404-1DBB-46BB-850A-F6282B8FBF52}"/>
              </a:ext>
            </a:extLst>
          </p:cNvPr>
          <p:cNvCxnSpPr>
            <a:cxnSpLocks/>
          </p:cNvCxnSpPr>
          <p:nvPr/>
        </p:nvCxnSpPr>
        <p:spPr>
          <a:xfrm flipV="1">
            <a:off x="8632722" y="2348880"/>
            <a:ext cx="0" cy="98474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E753A7-DCB6-48DD-8C19-B1B5484A9B4A}"/>
              </a:ext>
            </a:extLst>
          </p:cNvPr>
          <p:cNvCxnSpPr>
            <a:cxnSpLocks/>
          </p:cNvCxnSpPr>
          <p:nvPr/>
        </p:nvCxnSpPr>
        <p:spPr>
          <a:xfrm flipH="1" flipV="1">
            <a:off x="8452584" y="2393443"/>
            <a:ext cx="7848" cy="63544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957B50-D59D-49DA-A52E-902421627F24}"/>
              </a:ext>
            </a:extLst>
          </p:cNvPr>
          <p:cNvCxnSpPr>
            <a:cxnSpLocks/>
          </p:cNvCxnSpPr>
          <p:nvPr/>
        </p:nvCxnSpPr>
        <p:spPr>
          <a:xfrm flipH="1" flipV="1">
            <a:off x="8241278" y="3571488"/>
            <a:ext cx="257572" cy="83621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71F4D1-16BA-4D93-8D74-2D1EF8AD8076}"/>
              </a:ext>
            </a:extLst>
          </p:cNvPr>
          <p:cNvCxnSpPr>
            <a:cxnSpLocks/>
          </p:cNvCxnSpPr>
          <p:nvPr/>
        </p:nvCxnSpPr>
        <p:spPr>
          <a:xfrm flipH="1" flipV="1">
            <a:off x="8089489" y="2420888"/>
            <a:ext cx="16918" cy="51086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DDFFB3-0C40-4838-ADB8-8F0018AB339D}"/>
              </a:ext>
            </a:extLst>
          </p:cNvPr>
          <p:cNvCxnSpPr>
            <a:cxnSpLocks/>
          </p:cNvCxnSpPr>
          <p:nvPr/>
        </p:nvCxnSpPr>
        <p:spPr>
          <a:xfrm flipH="1" flipV="1">
            <a:off x="7552479" y="3395611"/>
            <a:ext cx="98762" cy="384762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ADC9E8-64E9-4585-AE79-AB40B38A56B9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7611472" y="3451158"/>
            <a:ext cx="476026" cy="39121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A8986F-070B-4641-B7E7-3F4C00DA228E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8437300" y="3504103"/>
            <a:ext cx="152697" cy="24326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Group">
            <a:extLst>
              <a:ext uri="{FF2B5EF4-FFF2-40B4-BE49-F238E27FC236}">
                <a16:creationId xmlns:a16="http://schemas.microsoft.com/office/drawing/2014/main" id="{159F9050-FB43-4654-A439-DB136732A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4113" y="4939036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84C3FD1-1043-4EE8-9EBA-5AFAA3315911}"/>
              </a:ext>
            </a:extLst>
          </p:cNvPr>
          <p:cNvSpPr txBox="1"/>
          <p:nvPr/>
        </p:nvSpPr>
        <p:spPr>
          <a:xfrm>
            <a:off x="7183498" y="5604315"/>
            <a:ext cx="119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Resources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9F3512-3A96-418B-B5C3-42D229C171F0}"/>
              </a:ext>
            </a:extLst>
          </p:cNvPr>
          <p:cNvCxnSpPr>
            <a:cxnSpLocks/>
          </p:cNvCxnSpPr>
          <p:nvPr/>
        </p:nvCxnSpPr>
        <p:spPr>
          <a:xfrm flipV="1">
            <a:off x="7616737" y="3645026"/>
            <a:ext cx="195525" cy="14320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25A411D-F6D5-4A47-B2A8-81F77BF61A47}"/>
              </a:ext>
            </a:extLst>
          </p:cNvPr>
          <p:cNvSpPr/>
          <p:nvPr/>
        </p:nvSpPr>
        <p:spPr>
          <a:xfrm>
            <a:off x="5870436" y="5853436"/>
            <a:ext cx="1421234" cy="6474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Innovations,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patents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7D059B4-BC92-4596-9762-3B94183C64A9}"/>
              </a:ext>
            </a:extLst>
          </p:cNvPr>
          <p:cNvCxnSpPr>
            <a:cxnSpLocks/>
          </p:cNvCxnSpPr>
          <p:nvPr/>
        </p:nvCxnSpPr>
        <p:spPr>
          <a:xfrm flipV="1">
            <a:off x="7074209" y="3886223"/>
            <a:ext cx="576334" cy="19190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5CD7BE-ABC4-43B4-A683-C6CC626E1A8F}"/>
              </a:ext>
            </a:extLst>
          </p:cNvPr>
          <p:cNvCxnSpPr>
            <a:cxnSpLocks/>
          </p:cNvCxnSpPr>
          <p:nvPr/>
        </p:nvCxnSpPr>
        <p:spPr>
          <a:xfrm flipV="1">
            <a:off x="891727" y="5550270"/>
            <a:ext cx="0" cy="54337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9E09F6-6F69-4A25-AA78-4DDE02C1DD74}"/>
              </a:ext>
            </a:extLst>
          </p:cNvPr>
          <p:cNvCxnSpPr>
            <a:cxnSpLocks/>
          </p:cNvCxnSpPr>
          <p:nvPr/>
        </p:nvCxnSpPr>
        <p:spPr>
          <a:xfrm flipV="1">
            <a:off x="899471" y="4918998"/>
            <a:ext cx="0" cy="54337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DC6143B-1A6D-4BCB-87EA-37612848DB03}"/>
              </a:ext>
            </a:extLst>
          </p:cNvPr>
          <p:cNvCxnSpPr>
            <a:cxnSpLocks/>
          </p:cNvCxnSpPr>
          <p:nvPr/>
        </p:nvCxnSpPr>
        <p:spPr>
          <a:xfrm flipH="1" flipV="1">
            <a:off x="891727" y="4236891"/>
            <a:ext cx="7744" cy="5658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F179ED0-4FE0-426B-8B05-12DF8DF69859}"/>
              </a:ext>
            </a:extLst>
          </p:cNvPr>
          <p:cNvSpPr txBox="1"/>
          <p:nvPr/>
        </p:nvSpPr>
        <p:spPr>
          <a:xfrm>
            <a:off x="965682" y="4357798"/>
            <a:ext cx="119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Prospects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0E9BD6-98BF-465E-B81A-A00E330D495A}"/>
              </a:ext>
            </a:extLst>
          </p:cNvPr>
          <p:cNvSpPr txBox="1"/>
          <p:nvPr/>
        </p:nvSpPr>
        <p:spPr>
          <a:xfrm>
            <a:off x="945487" y="5003515"/>
            <a:ext cx="119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Potential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1B00B7-E733-4424-B036-97340140B9AD}"/>
              </a:ext>
            </a:extLst>
          </p:cNvPr>
          <p:cNvSpPr txBox="1"/>
          <p:nvPr/>
        </p:nvSpPr>
        <p:spPr>
          <a:xfrm>
            <a:off x="891727" y="5391771"/>
            <a:ext cx="19212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Strong</a:t>
            </a:r>
            <a:r>
              <a:rPr lang="en-GB" dirty="0">
                <a:solidFill>
                  <a:srgbClr val="00B050"/>
                </a:solidFill>
              </a:rPr>
              <a:t> recommendation</a:t>
            </a:r>
          </a:p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0" grpId="0"/>
      <p:bldP spid="34" grpId="0" animBg="1"/>
      <p:bldP spid="47" grpId="0"/>
      <p:bldP spid="48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5F8D2C-12D2-0A18-C24D-E0AECD44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" y="2348880"/>
            <a:ext cx="9026143" cy="3502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12A17-BF5D-DE19-70B1-F78429F5C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196752"/>
            <a:ext cx="302896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995BD2-F8E1-48D8-BD7D-00FA80D8A3C4}"/>
              </a:ext>
            </a:extLst>
          </p:cNvPr>
          <p:cNvSpPr txBox="1"/>
          <p:nvPr/>
        </p:nvSpPr>
        <p:spPr>
          <a:xfrm>
            <a:off x="395536" y="548680"/>
            <a:ext cx="835292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dirty="0"/>
              <a:t>	  </a:t>
            </a:r>
            <a:r>
              <a:rPr lang="fi-FI" sz="3000" b="1" dirty="0">
                <a:solidFill>
                  <a:srgbClr val="0070C0"/>
                </a:solidFill>
              </a:rPr>
              <a:t>YardMate – Yard Organizer</a:t>
            </a:r>
            <a:br>
              <a:rPr lang="fi-FI" sz="3000" b="1" dirty="0">
                <a:solidFill>
                  <a:srgbClr val="0070C0"/>
                </a:solidFill>
              </a:rPr>
            </a:br>
            <a:endParaRPr lang="fi-FI" sz="3000" b="1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Work, project and document handler for large operations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Subcontractor management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2132A0A-790C-4A85-81AD-F32FB24E0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70958"/>
            <a:ext cx="4671748" cy="46781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106704-CA9F-4FD5-B070-F46D6F2D1BEB}"/>
              </a:ext>
            </a:extLst>
          </p:cNvPr>
          <p:cNvSpPr/>
          <p:nvPr/>
        </p:nvSpPr>
        <p:spPr>
          <a:xfrm>
            <a:off x="5067284" y="2170958"/>
            <a:ext cx="3681180" cy="4678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D6BE9-90B9-4053-8103-18BA240E744D}"/>
              </a:ext>
            </a:extLst>
          </p:cNvPr>
          <p:cNvSpPr txBox="1"/>
          <p:nvPr/>
        </p:nvSpPr>
        <p:spPr>
          <a:xfrm>
            <a:off x="5287694" y="3169414"/>
            <a:ext cx="3240360" cy="347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/>
              <a:t>ORGANIZING TOOL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Fast &amp; easy way to keep track on activities 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Organize sub-contractors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Handle documents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Collect data, share docs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948E6-DFC8-454B-B934-7BA02C7CF05A}"/>
              </a:ext>
            </a:extLst>
          </p:cNvPr>
          <p:cNvSpPr txBox="1"/>
          <p:nvPr/>
        </p:nvSpPr>
        <p:spPr>
          <a:xfrm>
            <a:off x="5067284" y="2939167"/>
            <a:ext cx="3240360" cy="347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/>
              <a:t>ORGANIZING TOOL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Fast &amp; easy way to keep track on activities 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Organize sub-contractors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Handle documents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Collect data, share docs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1DB29-4F48-4FEA-8FE1-2258BC2509A9}"/>
              </a:ext>
            </a:extLst>
          </p:cNvPr>
          <p:cNvSpPr txBox="1"/>
          <p:nvPr/>
        </p:nvSpPr>
        <p:spPr>
          <a:xfrm>
            <a:off x="4860032" y="2708920"/>
            <a:ext cx="3240360" cy="347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/>
              <a:t>ORGANIZING TOOL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Fast &amp; easy way to keep track on activities 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Organize sub-contractors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Handle documents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Collect data, share docs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0174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EE6D7-7D6C-429D-8EA6-BBEEAD29D3EB}"/>
              </a:ext>
            </a:extLst>
          </p:cNvPr>
          <p:cNvSpPr txBox="1"/>
          <p:nvPr/>
        </p:nvSpPr>
        <p:spPr>
          <a:xfrm>
            <a:off x="971600" y="980728"/>
            <a:ext cx="7920880" cy="2215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b="1" dirty="0">
                <a:solidFill>
                  <a:srgbClr val="0070C0"/>
                </a:solidFill>
              </a:rPr>
              <a:t>Request For Quote channel</a:t>
            </a:r>
            <a:br>
              <a:rPr lang="fi-FI" sz="3000" b="1" dirty="0">
                <a:solidFill>
                  <a:srgbClr val="0070C0"/>
                </a:solidFill>
              </a:rPr>
            </a:b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Customers</a:t>
            </a:r>
            <a:r>
              <a:rPr lang="fi-FI" dirty="0"/>
              <a:t> (</a:t>
            </a:r>
            <a:r>
              <a:rPr lang="fi-FI" dirty="0" err="1"/>
              <a:t>shipyards</a:t>
            </a:r>
            <a:r>
              <a:rPr lang="fi-FI" dirty="0"/>
              <a:t>, </a:t>
            </a:r>
            <a:r>
              <a:rPr lang="fi-FI" dirty="0" err="1"/>
              <a:t>cruise</a:t>
            </a:r>
            <a:r>
              <a:rPr lang="fi-FI" dirty="0"/>
              <a:t> </a:t>
            </a:r>
            <a:r>
              <a:rPr lang="fi-FI" dirty="0" err="1"/>
              <a:t>lines</a:t>
            </a:r>
            <a:r>
              <a:rPr lang="fi-FI" dirty="0"/>
              <a:t>, etc.)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leave</a:t>
            </a:r>
            <a:r>
              <a:rPr lang="fi-FI" dirty="0"/>
              <a:t> </a:t>
            </a:r>
            <a:r>
              <a:rPr lang="fi-FI" dirty="0" err="1"/>
              <a:t>RFQs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YardMate </a:t>
            </a:r>
            <a:r>
              <a:rPr lang="fi-FI" dirty="0" err="1"/>
              <a:t>members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quote</a:t>
            </a:r>
            <a:r>
              <a:rPr lang="fi-FI" dirty="0"/>
              <a:t> (</a:t>
            </a:r>
            <a:r>
              <a:rPr lang="fi-FI" dirty="0" err="1"/>
              <a:t>leave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offers</a:t>
            </a:r>
            <a:r>
              <a:rPr lang="fi-FI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Easy</a:t>
            </a:r>
            <a:r>
              <a:rPr lang="fi-FI" dirty="0"/>
              <a:t> </a:t>
            </a:r>
            <a:r>
              <a:rPr lang="fi-FI" dirty="0" err="1"/>
              <a:t>follow-up</a:t>
            </a:r>
            <a:r>
              <a:rPr lang="fi-FI" dirty="0"/>
              <a:t> for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RFQ </a:t>
            </a:r>
            <a:r>
              <a:rPr lang="fi-FI" dirty="0" err="1"/>
              <a:t>activities</a:t>
            </a:r>
            <a:r>
              <a:rPr lang="fi-FI" dirty="0"/>
              <a:t>:</a:t>
            </a:r>
            <a:br>
              <a:rPr lang="fi-FI" dirty="0"/>
            </a:b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70AD97-11F9-4340-B828-D847EE3AB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08920"/>
            <a:ext cx="6948264" cy="40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6294F-A230-4D29-8DCB-EE87DE294CA5}"/>
              </a:ext>
            </a:extLst>
          </p:cNvPr>
          <p:cNvSpPr txBox="1"/>
          <p:nvPr/>
        </p:nvSpPr>
        <p:spPr>
          <a:xfrm>
            <a:off x="971600" y="980728"/>
            <a:ext cx="7704856" cy="5201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dirty="0"/>
              <a:t>	  </a:t>
            </a:r>
            <a:r>
              <a:rPr lang="fi-FI" sz="3000" b="1" dirty="0">
                <a:solidFill>
                  <a:srgbClr val="0070C0"/>
                </a:solidFill>
              </a:rPr>
              <a:t>Member Innovation example (TRL 7)</a:t>
            </a:r>
          </a:p>
          <a:p>
            <a:pPr lvl="0"/>
            <a:br>
              <a:rPr lang="fi-FI" sz="2000" b="1" dirty="0"/>
            </a:br>
            <a:r>
              <a:rPr lang="fi-FI" sz="2000" b="1" dirty="0"/>
              <a:t>Artwave Surf™ – Artificial wave for sea, lake, river or any OPEN water</a:t>
            </a:r>
            <a:br>
              <a:rPr lang="fi-FI" sz="2000" b="1" dirty="0"/>
            </a:br>
            <a:endParaRPr lang="fi-FI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/>
              <a:t>Patented technology for building waves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/>
              <a:t>Can be installed in any open water or beach resort WITHOUT </a:t>
            </a:r>
            <a:br>
              <a:rPr lang="fi-FI" sz="2000" dirty="0"/>
            </a:br>
            <a:r>
              <a:rPr lang="fi-FI" sz="2000" dirty="0"/>
              <a:t>disturbing the environment (ecologic system)</a:t>
            </a:r>
            <a:br>
              <a:rPr lang="fi-FI" sz="2000" dirty="0"/>
            </a:br>
            <a:endParaRPr lang="fi-FI" sz="2000" dirty="0"/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http://www.yardmate.fi/en/artwave</a:t>
            </a:r>
            <a:r>
              <a:rPr lang="fi-FI" dirty="0"/>
              <a:t> </a:t>
            </a:r>
            <a:br>
              <a:rPr lang="fi-FI" dirty="0"/>
            </a:br>
            <a:endParaRPr lang="fi-FI" dirty="0"/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3"/>
              </a:rPr>
              <a:t>https://www.youtube.com/watch?v=ydJIvDTOrEE</a:t>
            </a:r>
            <a:br>
              <a:rPr lang="fi-FI" dirty="0"/>
            </a:br>
            <a:endParaRPr lang="fi-FI" dirty="0"/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4"/>
              </a:rPr>
              <a:t>https://www.youtube.com/watch?v=7OCNJ1QIYUc&amp;t=53s</a:t>
            </a:r>
            <a:endParaRPr lang="fi-FI" dirty="0"/>
          </a:p>
          <a:p>
            <a:pPr marL="3543300" lvl="7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BD86-4E5B-4C5B-86F0-2748FF1B2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3312368"/>
            <a:ext cx="3416448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60382-0F82-45C0-BACD-3993C1BE7B35}"/>
              </a:ext>
            </a:extLst>
          </p:cNvPr>
          <p:cNvSpPr txBox="1"/>
          <p:nvPr/>
        </p:nvSpPr>
        <p:spPr>
          <a:xfrm>
            <a:off x="1187624" y="1484784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EDAFEC-30DE-4415-AEB7-F4980C4C5C3B}"/>
              </a:ext>
            </a:extLst>
          </p:cNvPr>
          <p:cNvSpPr txBox="1"/>
          <p:nvPr/>
        </p:nvSpPr>
        <p:spPr>
          <a:xfrm>
            <a:off x="3851920" y="5229200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www.yardmate.fi</a:t>
            </a:r>
          </a:p>
          <a:p>
            <a:endParaRPr lang="en-GB" sz="3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0FD78-1151-4E92-AEF8-9A04BAE082FF}"/>
              </a:ext>
            </a:extLst>
          </p:cNvPr>
          <p:cNvSpPr txBox="1"/>
          <p:nvPr/>
        </p:nvSpPr>
        <p:spPr>
          <a:xfrm>
            <a:off x="1313638" y="2708920"/>
            <a:ext cx="7722858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400" dirty="0"/>
              <a:t>			</a:t>
            </a:r>
          </a:p>
          <a:p>
            <a:r>
              <a:rPr lang="fi-FI" sz="2400" dirty="0"/>
              <a:t>			</a:t>
            </a:r>
            <a:r>
              <a:rPr lang="fi-FI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kari.harkonen@yardmate.fi</a:t>
            </a:r>
            <a:br>
              <a:rPr lang="fi-FI" sz="2400" dirty="0">
                <a:solidFill>
                  <a:srgbClr val="0070C0"/>
                </a:solidFill>
              </a:rPr>
            </a:br>
            <a:r>
              <a:rPr lang="fi-FI" sz="2400" dirty="0">
                <a:solidFill>
                  <a:srgbClr val="0070C0"/>
                </a:solidFill>
              </a:rPr>
              <a:t>			</a:t>
            </a:r>
            <a:r>
              <a:rPr lang="fi-FI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www.yardmate.fi</a:t>
            </a:r>
            <a:endParaRPr lang="fi-FI" sz="2400" dirty="0">
              <a:solidFill>
                <a:srgbClr val="0070C0"/>
              </a:solidFill>
            </a:endParaRPr>
          </a:p>
          <a:p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			P. +358 400 752 542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0D1A1-9B83-4AC0-8F3A-4800B9CE1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37" y="2708920"/>
            <a:ext cx="2688908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black, photo, food&#10;&#10;Description automatically generated">
            <a:extLst>
              <a:ext uri="{FF2B5EF4-FFF2-40B4-BE49-F238E27FC236}">
                <a16:creationId xmlns:a16="http://schemas.microsoft.com/office/drawing/2014/main" id="{22C5F2D2-8C7C-F472-7877-56A3B2F8D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0"/>
            <a:ext cx="10271654" cy="68477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99A7A7-6A94-D68A-136B-F31990F6FC24}"/>
              </a:ext>
            </a:extLst>
          </p:cNvPr>
          <p:cNvSpPr txBox="1"/>
          <p:nvPr/>
        </p:nvSpPr>
        <p:spPr>
          <a:xfrm>
            <a:off x="4939546" y="1124744"/>
            <a:ext cx="4456989" cy="46782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 Härkönen</a:t>
            </a:r>
            <a:br>
              <a:rPr lang="fi-FI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600" b="1" dirty="0"/>
          </a:p>
          <a:p>
            <a:endParaRPr lang="fi-FI" sz="16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dirty="0"/>
              <a:t>Electric Technician, Computer Engineer, Cognitive Scientist (FM, Ph.D ongoing)</a:t>
            </a:r>
            <a:br>
              <a:rPr lang="fi-FI" dirty="0"/>
            </a:b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dirty="0"/>
              <a:t>Industry </a:t>
            </a:r>
            <a:r>
              <a:rPr lang="fi-FI" dirty="0" err="1"/>
              <a:t>background</a:t>
            </a:r>
            <a:r>
              <a:rPr lang="fi-FI" dirty="0"/>
              <a:t>: IT/IN/AI, Mobile, Finance (Ericsson, Hex/OMX,…)</a:t>
            </a:r>
            <a:br>
              <a:rPr lang="fi-FI" dirty="0"/>
            </a:b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dirty="0"/>
              <a:t>MindFit Consulting Ltd (founder 2003-&gt;),</a:t>
            </a:r>
            <a:br>
              <a:rPr lang="fi-FI" dirty="0"/>
            </a:br>
            <a:r>
              <a:rPr lang="fi-FI" dirty="0"/>
              <a:t>Personnel &amp; Competence Analyst</a:t>
            </a:r>
            <a:br>
              <a:rPr lang="fi-FI" dirty="0"/>
            </a:b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dirty="0"/>
              <a:t>YardMate™, founder (2017-&gt; ), </a:t>
            </a:r>
            <a:br>
              <a:rPr lang="fi-FI" dirty="0"/>
            </a:br>
            <a:r>
              <a:rPr lang="fi-FI" dirty="0"/>
              <a:t>Corporate matcmaking</a:t>
            </a:r>
            <a:br>
              <a:rPr lang="fi-FI" dirty="0"/>
            </a:b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91DE2-5CD7-AA1F-B8EA-FC1366D5FDBD}"/>
              </a:ext>
            </a:extLst>
          </p:cNvPr>
          <p:cNvSpPr txBox="1"/>
          <p:nvPr/>
        </p:nvSpPr>
        <p:spPr>
          <a:xfrm>
            <a:off x="4979466" y="1556792"/>
            <a:ext cx="5137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i="1" dirty="0"/>
              <a:t>Service Design &amp; Matchmaking since 1996</a:t>
            </a:r>
            <a:endParaRPr lang="fi-FI" sz="1800" b="1" dirty="0"/>
          </a:p>
        </p:txBody>
      </p:sp>
    </p:spTree>
    <p:extLst>
      <p:ext uri="{BB962C8B-B14F-4D97-AF65-F5344CB8AC3E}">
        <p14:creationId xmlns:p14="http://schemas.microsoft.com/office/powerpoint/2010/main" val="26272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30E4DB-96C1-44B0-0D65-DA991B93593B}"/>
              </a:ext>
            </a:extLst>
          </p:cNvPr>
          <p:cNvSpPr txBox="1"/>
          <p:nvPr/>
        </p:nvSpPr>
        <p:spPr>
          <a:xfrm>
            <a:off x="971600" y="980728"/>
            <a:ext cx="7488832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b="1" dirty="0">
                <a:solidFill>
                  <a:srgbClr val="0070C0"/>
                </a:solidFill>
              </a:rPr>
              <a:t> YardMate – on our way to XR</a:t>
            </a:r>
            <a:br>
              <a:rPr lang="fi-FI" sz="3000" b="1" dirty="0">
                <a:solidFill>
                  <a:srgbClr val="0070C0"/>
                </a:solidFill>
              </a:rPr>
            </a:br>
            <a:endParaRPr lang="fi-FI" sz="3000" b="1" dirty="0">
              <a:solidFill>
                <a:srgbClr val="0070C0"/>
              </a:solidFill>
            </a:endParaRPr>
          </a:p>
          <a:p>
            <a:endParaRPr lang="fi-FI" sz="3000" b="1" dirty="0">
              <a:solidFill>
                <a:srgbClr val="0070C0"/>
              </a:solidFill>
            </a:endParaRPr>
          </a:p>
          <a:p>
            <a:endParaRPr lang="fi-FI" sz="3000" b="1" dirty="0">
              <a:solidFill>
                <a:srgbClr val="0070C0"/>
              </a:solidFill>
            </a:endParaRPr>
          </a:p>
          <a:p>
            <a:endParaRPr lang="fi-FI" sz="3000" b="1" dirty="0">
              <a:solidFill>
                <a:srgbClr val="0070C0"/>
              </a:solidFill>
            </a:endParaRPr>
          </a:p>
          <a:p>
            <a:endParaRPr lang="fi-FI" sz="3000" b="1" dirty="0">
              <a:solidFill>
                <a:srgbClr val="0070C0"/>
              </a:solidFill>
            </a:endParaRPr>
          </a:p>
          <a:p>
            <a:endParaRPr lang="fi-FI" sz="3000" b="1" dirty="0">
              <a:solidFill>
                <a:srgbClr val="0070C0"/>
              </a:solidFill>
            </a:endParaRPr>
          </a:p>
          <a:p>
            <a:endParaRPr lang="fi-FI" sz="30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E77B4-00BC-612B-719B-A32FE953F4E5}"/>
              </a:ext>
            </a:extLst>
          </p:cNvPr>
          <p:cNvSpPr txBox="1"/>
          <p:nvPr/>
        </p:nvSpPr>
        <p:spPr>
          <a:xfrm>
            <a:off x="2195736" y="2060848"/>
            <a:ext cx="4572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term "metaverse" originated in the 1992 science fiction novel </a:t>
            </a:r>
            <a:r>
              <a:rPr lang="en-GB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Snow Crash"/>
              </a:rPr>
              <a:t>Snow Crash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as a </a:t>
            </a:r>
            <a:r>
              <a:rPr lang="en-GB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Portmanteau"/>
              </a:rPr>
              <a:t>portmanteau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"</a:t>
            </a:r>
            <a:r>
              <a:rPr lang="en-GB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Meta"/>
              </a:rPr>
              <a:t>meta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 and "</a:t>
            </a:r>
            <a:r>
              <a:rPr lang="en-GB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Universe"/>
              </a:rPr>
              <a:t>universe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".</a:t>
            </a:r>
            <a:r>
              <a:rPr lang="en-GB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/>
              </a:rPr>
              <a:t>[6]</a:t>
            </a:r>
            <a:r>
              <a:rPr lang="en-GB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/>
              </a:rPr>
              <a:t>[7]</a:t>
            </a:r>
            <a:r>
              <a:rPr lang="en-GB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en-GB" b="0" i="1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Wikipedia:Citing sources"/>
              </a:rPr>
              <a:t>page needed</a:t>
            </a:r>
            <a:r>
              <a:rPr lang="en-GB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]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Metaverse development is often linked to advancing virtual reality technology due to increasing demands for immersion.</a:t>
            </a:r>
            <a:r>
              <a:rPr lang="en-GB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/>
              </a:rPr>
              <a:t>[8]</a:t>
            </a:r>
            <a:r>
              <a:rPr lang="en-GB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/>
              </a:rPr>
              <a:t>[9]</a:t>
            </a:r>
            <a:r>
              <a:rPr lang="en-GB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/>
              </a:rPr>
              <a:t>[10]</a:t>
            </a:r>
            <a:endParaRPr lang="en-GB" b="0" i="0" u="none" strike="noStrike" baseline="30000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endParaRPr lang="en-GB" baseline="30000" dirty="0">
              <a:solidFill>
                <a:srgbClr val="0645AD"/>
              </a:solidFill>
              <a:latin typeface="Arial" panose="020B0604020202020204" pitchFamily="34" charset="0"/>
            </a:endParaRPr>
          </a:p>
          <a:p>
            <a:r>
              <a:rPr lang="en-GB" baseline="30000" dirty="0">
                <a:latin typeface="Arial" panose="020B0604020202020204" pitchFamily="34" charset="0"/>
              </a:rPr>
              <a:t>- Wikipedia -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10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881C7-A2EB-A61C-8FDE-E5F15DA8545C}"/>
              </a:ext>
            </a:extLst>
          </p:cNvPr>
          <p:cNvSpPr txBox="1"/>
          <p:nvPr/>
        </p:nvSpPr>
        <p:spPr>
          <a:xfrm>
            <a:off x="971600" y="980728"/>
            <a:ext cx="7488832" cy="5970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b="1" dirty="0">
                <a:solidFill>
                  <a:srgbClr val="0070C0"/>
                </a:solidFill>
              </a:rPr>
              <a:t> YardMate – on our way to XR</a:t>
            </a:r>
            <a:br>
              <a:rPr lang="fi-FI" sz="3000" b="1" dirty="0">
                <a:solidFill>
                  <a:srgbClr val="0070C0"/>
                </a:solidFill>
              </a:rPr>
            </a:br>
            <a:endParaRPr lang="fi-FI" sz="3000" b="1" dirty="0">
              <a:solidFill>
                <a:srgbClr val="0070C0"/>
              </a:solidFill>
            </a:endParaRPr>
          </a:p>
          <a:p>
            <a:r>
              <a:rPr lang="en-GB" sz="2000" b="1" u="sng" dirty="0"/>
              <a:t>Design Competences:</a:t>
            </a:r>
            <a:endParaRPr lang="en-FI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Showreel on web: </a:t>
            </a:r>
            <a:r>
              <a:rPr lang="en-GB" sz="1400" dirty="0">
                <a:hlinkClick r:id="rId2"/>
              </a:rPr>
              <a:t>https://yardmate.fi/material_open/DesignReform/VRShowreelCut_1min.mp4</a:t>
            </a:r>
            <a:r>
              <a:rPr lang="en-GB" sz="14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Showreel </a:t>
            </a:r>
            <a:r>
              <a:rPr lang="en-GB" sz="2000" dirty="0" err="1"/>
              <a:t>scetchfab</a:t>
            </a:r>
            <a:r>
              <a:rPr lang="en-GB" sz="2000" dirty="0"/>
              <a:t>: </a:t>
            </a:r>
            <a:r>
              <a:rPr lang="en-GB" sz="1400" dirty="0">
                <a:hlinkClick r:id="rId3"/>
              </a:rPr>
              <a:t>https://yardmate.fi/material_open/DesignReform/design_reform_showroom_at_sketchfab_orig.mp4</a:t>
            </a:r>
            <a:br>
              <a:rPr lang="en-GB" sz="2000" dirty="0"/>
            </a:br>
            <a:r>
              <a:rPr lang="en-GB" sz="2000" dirty="0"/>
              <a:t>or live: </a:t>
            </a:r>
            <a:r>
              <a:rPr lang="en-GB" sz="2000" dirty="0">
                <a:hlinkClick r:id="rId4"/>
              </a:rPr>
              <a:t>https://skfb.ly/ovJRO</a:t>
            </a:r>
            <a:r>
              <a:rPr lang="en-GB" sz="2000" dirty="0"/>
              <a:t> </a:t>
            </a:r>
            <a:br>
              <a:rPr lang="en-GB" sz="2000" dirty="0"/>
            </a:br>
            <a:endParaRPr lang="en-GB" sz="2000" dirty="0"/>
          </a:p>
          <a:p>
            <a:pPr lvl="0"/>
            <a:r>
              <a:rPr lang="en-GB" sz="2000" b="1" u="sng" dirty="0"/>
              <a:t>Health &amp; Therapy: </a:t>
            </a:r>
            <a:endParaRPr lang="en-FI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For better (mental) health for industry employees (yards, etc.)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Easy &amp; secure platform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1-2-1 discussions with employees WITHOUT remarks in ‘</a:t>
            </a:r>
            <a:r>
              <a:rPr lang="en-GB" sz="2000" dirty="0" err="1"/>
              <a:t>omakanta</a:t>
            </a:r>
            <a:r>
              <a:rPr lang="en-GB" sz="2000" dirty="0"/>
              <a:t>’:</a:t>
            </a:r>
            <a:br>
              <a:rPr lang="en-GB" sz="2000" dirty="0"/>
            </a:br>
            <a:r>
              <a:rPr lang="en-GB" sz="2000" dirty="0">
                <a:hlinkClick r:id="rId5"/>
              </a:rPr>
              <a:t>https://yardmate.fi/material_open/images/TherapyPlatform.jpeg</a:t>
            </a:r>
            <a:endParaRPr lang="en-GB" sz="2000" dirty="0"/>
          </a:p>
          <a:p>
            <a:pPr lvl="0"/>
            <a:endParaRPr lang="en-GB" sz="2000" dirty="0"/>
          </a:p>
          <a:p>
            <a:pPr lvl="0"/>
            <a:r>
              <a:rPr lang="en-GB" sz="2000" b="1" u="sng" dirty="0"/>
              <a:t>Personal Security Pass:</a:t>
            </a:r>
            <a:endParaRPr lang="en-FI" sz="2000" b="1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For personnel safety, emergency situations etc.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NFC also as an id to IoT system and XR world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247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82FEC-7D65-125A-24A8-47A0C0953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44" y="0"/>
            <a:ext cx="609296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993672-9C17-4E35-70A1-924A75500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628800"/>
            <a:ext cx="7821540" cy="4968552"/>
          </a:xfrm>
          <a:prstGeom prst="rect">
            <a:avLst/>
          </a:prstGeom>
        </p:spPr>
      </p:pic>
      <p:pic>
        <p:nvPicPr>
          <p:cNvPr id="17" name="Picture 16" descr="Arrow&#10;&#10;Description automatically generated with low confidence">
            <a:extLst>
              <a:ext uri="{FF2B5EF4-FFF2-40B4-BE49-F238E27FC236}">
                <a16:creationId xmlns:a16="http://schemas.microsoft.com/office/drawing/2014/main" id="{810B41C7-5B47-E7FA-7806-1AE3D83B9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" y="4108636"/>
            <a:ext cx="90487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2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227E0-A356-4333-814C-8FF29D48112A}"/>
              </a:ext>
            </a:extLst>
          </p:cNvPr>
          <p:cNvSpPr txBox="1"/>
          <p:nvPr/>
        </p:nvSpPr>
        <p:spPr>
          <a:xfrm>
            <a:off x="971600" y="980728"/>
            <a:ext cx="7704856" cy="54784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dirty="0"/>
              <a:t>  </a:t>
            </a:r>
            <a:r>
              <a:rPr lang="fi-FI" sz="3000" b="1" dirty="0">
                <a:solidFill>
                  <a:srgbClr val="0070C0"/>
                </a:solidFill>
              </a:rPr>
              <a:t>YardMate – Gateway and industry Organizer</a:t>
            </a:r>
            <a:br>
              <a:rPr lang="fi-FI" sz="3000" b="1" dirty="0">
                <a:solidFill>
                  <a:srgbClr val="0070C0"/>
                </a:solidFill>
              </a:rPr>
            </a:br>
            <a:br>
              <a:rPr lang="fi-FI" sz="2000" dirty="0"/>
            </a:b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Organizes resources, services and new innovations to industry</a:t>
            </a:r>
            <a:br>
              <a:rPr lang="fi-FI" sz="2000" dirty="0"/>
            </a:b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/>
              <a:t>Central validation channel for marine, aviation and other industry</a:t>
            </a:r>
            <a:br>
              <a:rPr lang="fi-FI" sz="2000" dirty="0"/>
            </a:br>
            <a:r>
              <a:rPr lang="fi-FI" sz="1600" dirty="0"/>
              <a:t>- Helps industry to find the right turn key providers and sub-contractors</a:t>
            </a:r>
            <a:br>
              <a:rPr lang="fi-FI" sz="1600" dirty="0"/>
            </a:br>
            <a:r>
              <a:rPr lang="fi-FI" sz="1600" dirty="0"/>
              <a:t>- Finds, tests and delivers the right human resources</a:t>
            </a:r>
            <a:br>
              <a:rPr lang="fi-FI" sz="1600" dirty="0"/>
            </a:br>
            <a:r>
              <a:rPr lang="fi-FI" sz="1600" dirty="0"/>
              <a:t>- Tests and validates the best possible service and provider for industry need</a:t>
            </a:r>
            <a:br>
              <a:rPr lang="fi-FI" sz="1600" dirty="0"/>
            </a:br>
            <a:endParaRPr lang="fi-FI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/>
              <a:t>Opens members possibilities to get customers </a:t>
            </a:r>
            <a:br>
              <a:rPr lang="fi-FI" sz="2000" b="1" dirty="0"/>
            </a:br>
            <a:endParaRPr lang="fi-FI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/>
              <a:t>100+ </a:t>
            </a:r>
            <a:r>
              <a:rPr lang="fi-FI" sz="2000" dirty="0" err="1"/>
              <a:t>member</a:t>
            </a:r>
            <a:r>
              <a:rPr lang="fi-FI" sz="2000" dirty="0"/>
              <a:t> </a:t>
            </a:r>
            <a:r>
              <a:rPr lang="fi-FI" sz="2000" dirty="0" err="1"/>
              <a:t>companies</a:t>
            </a:r>
            <a:r>
              <a:rPr lang="fi-FI" sz="2000" dirty="0"/>
              <a:t>:</a:t>
            </a:r>
            <a:br>
              <a:rPr lang="fi-FI" sz="2000" dirty="0"/>
            </a:br>
            <a:r>
              <a:rPr lang="fi-FI" sz="2000" dirty="0"/>
              <a:t>1) </a:t>
            </a:r>
            <a:r>
              <a:rPr lang="fi-FI" sz="2000" dirty="0" err="1"/>
              <a:t>Turn</a:t>
            </a:r>
            <a:r>
              <a:rPr lang="fi-FI" sz="2000" dirty="0"/>
              <a:t> Key </a:t>
            </a:r>
            <a:r>
              <a:rPr lang="fi-FI" sz="2000" dirty="0" err="1"/>
              <a:t>providers</a:t>
            </a:r>
            <a:br>
              <a:rPr lang="fi-FI" sz="2000" dirty="0"/>
            </a:br>
            <a:r>
              <a:rPr lang="fi-FI" sz="2000" dirty="0"/>
              <a:t>2) Sub-</a:t>
            </a:r>
            <a:r>
              <a:rPr lang="fi-FI" sz="2000" dirty="0" err="1"/>
              <a:t>contractors</a:t>
            </a:r>
            <a:br>
              <a:rPr lang="fi-FI" sz="2000" dirty="0"/>
            </a:br>
            <a:r>
              <a:rPr lang="fi-FI" sz="2000" dirty="0"/>
              <a:t>3) </a:t>
            </a:r>
            <a:r>
              <a:rPr lang="fi-FI" sz="2000" dirty="0" err="1"/>
              <a:t>Companies</a:t>
            </a:r>
            <a:r>
              <a:rPr lang="fi-FI" sz="2000" dirty="0"/>
              <a:t> </a:t>
            </a:r>
            <a:r>
              <a:rPr lang="fi-FI" sz="2000" dirty="0" err="1"/>
              <a:t>offering</a:t>
            </a:r>
            <a:r>
              <a:rPr lang="fi-FI" sz="2000" dirty="0"/>
              <a:t> </a:t>
            </a:r>
            <a:r>
              <a:rPr lang="fi-FI" sz="2000" dirty="0" err="1"/>
              <a:t>services</a:t>
            </a:r>
            <a:r>
              <a:rPr lang="fi-FI" sz="2000" dirty="0"/>
              <a:t> to </a:t>
            </a:r>
            <a:r>
              <a:rPr lang="fi-FI" sz="2000" dirty="0" err="1"/>
              <a:t>other</a:t>
            </a:r>
            <a:r>
              <a:rPr lang="fi-FI" sz="2000" dirty="0"/>
              <a:t> </a:t>
            </a:r>
            <a:r>
              <a:rPr lang="fi-FI" sz="2000" dirty="0" err="1"/>
              <a:t>members</a:t>
            </a:r>
            <a:br>
              <a:rPr lang="fi-FI" sz="2000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0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ABFBE2-6D9E-ADC4-BD9A-28654B27F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188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41E572-6B90-F879-12C3-F3C53E756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188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4684F-EE16-8414-EB66-3C0BB4DE6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8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9B2174-E006-423A-872F-D8ABA04019F9}"/>
              </a:ext>
            </a:extLst>
          </p:cNvPr>
          <p:cNvSpPr txBox="1"/>
          <p:nvPr/>
        </p:nvSpPr>
        <p:spPr>
          <a:xfrm>
            <a:off x="971600" y="980728"/>
            <a:ext cx="6768752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dirty="0"/>
              <a:t> </a:t>
            </a:r>
            <a:r>
              <a:rPr lang="fi-FI" sz="3000" b="1" dirty="0">
                <a:solidFill>
                  <a:srgbClr val="0070C0"/>
                </a:solidFill>
              </a:rPr>
              <a:t>2021 – Proof of Concept and more</a:t>
            </a:r>
            <a:br>
              <a:rPr lang="fi-FI" sz="3000" b="1" dirty="0">
                <a:solidFill>
                  <a:srgbClr val="0070C0"/>
                </a:solidFill>
              </a:rPr>
            </a:br>
            <a:endParaRPr lang="en-F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YardMate Business Model: </a:t>
            </a:r>
            <a:r>
              <a:rPr lang="en-GB" dirty="0"/>
              <a:t>Find -&gt; Evaluate -&gt; Present -&gt; Deliver</a:t>
            </a:r>
            <a:br>
              <a:rPr lang="en-GB" dirty="0"/>
            </a:br>
            <a:r>
              <a:rPr lang="en-GB" dirty="0"/>
              <a:t>- Matchmaking and support during the process</a:t>
            </a:r>
            <a:br>
              <a:rPr lang="en-GB" dirty="0"/>
            </a:br>
            <a:r>
              <a:rPr lang="en-GB" dirty="0"/>
              <a:t>- Provision from the deals</a:t>
            </a:r>
            <a:br>
              <a:rPr lang="en-GB" dirty="0"/>
            </a:br>
            <a:r>
              <a:rPr lang="en-GB" dirty="0"/>
              <a:t>- Proofed it works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YardMate’s</a:t>
            </a:r>
            <a:r>
              <a:rPr lang="en-GB" dirty="0"/>
              <a:t> technical platform high in TRL</a:t>
            </a:r>
            <a:endParaRPr lang="fi-FI" sz="2000" b="1" dirty="0"/>
          </a:p>
          <a:p>
            <a:pPr lvl="0"/>
            <a:endParaRPr lang="fi-FI" sz="16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4D77981-DB84-4A11-81FB-2CA48721C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2977"/>
            <a:ext cx="2418966" cy="3556012"/>
          </a:xfrm>
          <a:prstGeom prst="rect">
            <a:avLst/>
          </a:prstGeom>
        </p:spPr>
      </p:pic>
      <p:pic>
        <p:nvPicPr>
          <p:cNvPr id="5" name="Picture 4" descr="Text, table&#10;&#10;Description automatically generated">
            <a:extLst>
              <a:ext uri="{FF2B5EF4-FFF2-40B4-BE49-F238E27FC236}">
                <a16:creationId xmlns:a16="http://schemas.microsoft.com/office/drawing/2014/main" id="{9E37D6FC-AEF6-4848-8741-6E7E8964A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95" y="3212977"/>
            <a:ext cx="3522238" cy="35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68DCD-3F83-49BA-BF3F-971F3F069366}"/>
              </a:ext>
            </a:extLst>
          </p:cNvPr>
          <p:cNvSpPr txBox="1"/>
          <p:nvPr/>
        </p:nvSpPr>
        <p:spPr>
          <a:xfrm>
            <a:off x="971600" y="980728"/>
            <a:ext cx="7200800" cy="5447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dirty="0"/>
              <a:t> </a:t>
            </a:r>
            <a:r>
              <a:rPr lang="fi-FI" sz="3000" b="1" dirty="0">
                <a:solidFill>
                  <a:srgbClr val="0070C0"/>
                </a:solidFill>
              </a:rPr>
              <a:t>2021 – Proof of Concept cases</a:t>
            </a:r>
            <a:br>
              <a:rPr lang="fi-FI" sz="3000" b="1" dirty="0">
                <a:solidFill>
                  <a:srgbClr val="0070C0"/>
                </a:solidFill>
              </a:rPr>
            </a:br>
            <a:endParaRPr lang="en-F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CASE: Rauma Marine Constructions</a:t>
            </a:r>
            <a:br>
              <a:rPr lang="en-GB" dirty="0"/>
            </a:br>
            <a:r>
              <a:rPr lang="en-GB" dirty="0"/>
              <a:t>- Recognized they would be benefiting more flexible oil deliveries</a:t>
            </a:r>
            <a:br>
              <a:rPr lang="en-GB" dirty="0"/>
            </a:br>
            <a:r>
              <a:rPr lang="en-GB" dirty="0"/>
              <a:t>- YardMate member automated their measurement and logistics</a:t>
            </a:r>
            <a:br>
              <a:rPr lang="en-GB" dirty="0"/>
            </a:br>
            <a:r>
              <a:rPr lang="en-GB" dirty="0"/>
              <a:t>- During 2021-2022 delivered all the oils (~200 kl) needed in yard area</a:t>
            </a:r>
            <a:br>
              <a:rPr lang="en-GB" dirty="0"/>
            </a:b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CASE: Helsinki Shipyard</a:t>
            </a:r>
            <a:br>
              <a:rPr lang="en-GB" dirty="0"/>
            </a:br>
            <a:r>
              <a:rPr lang="en-GB" dirty="0"/>
              <a:t>- Yard was interested in decreasing their energy consumption</a:t>
            </a:r>
            <a:br>
              <a:rPr lang="en-GB" dirty="0"/>
            </a:br>
            <a:r>
              <a:rPr lang="en-GB" dirty="0"/>
              <a:t>- YardMate member optimized their engines/machines using AI and mathematic algorithms</a:t>
            </a:r>
            <a:br>
              <a:rPr lang="en-GB" dirty="0"/>
            </a:b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CASE: Airbus </a:t>
            </a:r>
            <a:r>
              <a:rPr lang="en-GB" sz="1400" b="1" dirty="0"/>
              <a:t>(PGC turbine: </a:t>
            </a:r>
            <a:r>
              <a:rPr lang="en-GB" sz="1400" b="1" dirty="0">
                <a:hlinkClick r:id="rId2"/>
              </a:rPr>
              <a:t>https://vimeo.com/448920754/9044b477e9</a:t>
            </a:r>
            <a:r>
              <a:rPr lang="en-GB" sz="1400" b="1" dirty="0"/>
              <a:t>) </a:t>
            </a:r>
            <a:br>
              <a:rPr lang="en-GB" sz="2000" b="1" dirty="0"/>
            </a:br>
            <a:r>
              <a:rPr lang="en-GB" sz="2000" dirty="0"/>
              <a:t>- Aviation field has a strong agenda to decrease CO2 emissions</a:t>
            </a:r>
            <a:br>
              <a:rPr lang="en-GB" sz="2000" dirty="0"/>
            </a:br>
            <a:r>
              <a:rPr lang="en-GB" sz="2000" dirty="0"/>
              <a:t>- YardMate has patented member innovation for gas turbines</a:t>
            </a:r>
            <a:br>
              <a:rPr lang="en-GB" sz="2000" dirty="0"/>
            </a:br>
            <a:r>
              <a:rPr lang="en-GB" sz="2000" dirty="0"/>
              <a:t>- Airbus wanted us to find engine manufacturer into R&amp;D project</a:t>
            </a:r>
            <a:br>
              <a:rPr lang="en-GB" sz="2000" dirty="0"/>
            </a:br>
            <a:r>
              <a:rPr lang="en-GB" sz="2000" dirty="0"/>
              <a:t>- YardMate matched all together, member, engine company and Airbus in order to set up R&amp;D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2418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8882</TotalTime>
  <Words>862</Words>
  <Application>Microsoft Office PowerPoint</Application>
  <PresentationFormat>On-screen Show (4:3)</PresentationFormat>
  <Paragraphs>81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Kari Härkönen</cp:lastModifiedBy>
  <cp:revision>534</cp:revision>
  <dcterms:created xsi:type="dcterms:W3CDTF">2012-09-27T12:53:13Z</dcterms:created>
  <dcterms:modified xsi:type="dcterms:W3CDTF">2022-09-28T13:29:16Z</dcterms:modified>
</cp:coreProperties>
</file>